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3"/>
  </p:notesMasterIdLst>
  <p:sldIdLst>
    <p:sldId id="256" r:id="rId2"/>
    <p:sldId id="257" r:id="rId3"/>
    <p:sldId id="259" r:id="rId4"/>
    <p:sldId id="262" r:id="rId5"/>
    <p:sldId id="263" r:id="rId6"/>
    <p:sldId id="264" r:id="rId7"/>
    <p:sldId id="265" r:id="rId8"/>
    <p:sldId id="266" r:id="rId9"/>
    <p:sldId id="267" r:id="rId10"/>
    <p:sldId id="268" r:id="rId11"/>
    <p:sldId id="272" r:id="rId12"/>
    <p:sldId id="269" r:id="rId13"/>
    <p:sldId id="270" r:id="rId14"/>
    <p:sldId id="273" r:id="rId15"/>
    <p:sldId id="276" r:id="rId16"/>
    <p:sldId id="277" r:id="rId17"/>
    <p:sldId id="275" r:id="rId18"/>
    <p:sldId id="279" r:id="rId19"/>
    <p:sldId id="278" r:id="rId20"/>
    <p:sldId id="260"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5AE915C8-A6C6-419E-A19B-0AD387CDD7B2}">
          <p14:sldIdLst>
            <p14:sldId id="256"/>
          </p14:sldIdLst>
        </p14:section>
        <p14:section name="Ask" id="{996B1893-5597-415B-830D-7797CD6692A6}">
          <p14:sldIdLst>
            <p14:sldId id="257"/>
          </p14:sldIdLst>
        </p14:section>
        <p14:section name="Prepare" id="{691F2617-2FC1-4D0F-945A-BD835FB7B46F}">
          <p14:sldIdLst>
            <p14:sldId id="259"/>
            <p14:sldId id="262"/>
            <p14:sldId id="263"/>
          </p14:sldIdLst>
        </p14:section>
        <p14:section name="Process" id="{0F9DC49B-3287-4397-87C7-9B1E928AAA32}">
          <p14:sldIdLst>
            <p14:sldId id="264"/>
            <p14:sldId id="265"/>
            <p14:sldId id="266"/>
            <p14:sldId id="267"/>
            <p14:sldId id="268"/>
            <p14:sldId id="272"/>
            <p14:sldId id="269"/>
            <p14:sldId id="270"/>
            <p14:sldId id="273"/>
            <p14:sldId id="276"/>
            <p14:sldId id="277"/>
          </p14:sldIdLst>
        </p14:section>
        <p14:section name="Analyse and Share" id="{3F45CCC1-5B3C-4BB7-865D-03C98F614131}">
          <p14:sldIdLst>
            <p14:sldId id="275"/>
            <p14:sldId id="279"/>
            <p14:sldId id="278"/>
          </p14:sldIdLst>
        </p14:section>
        <p14:section name="Appendix" id="{ABAE2E60-0DF7-4FB1-B09A-400988C3184A}">
          <p14:sldIdLst>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5226" autoAdjust="0"/>
  </p:normalViewPr>
  <p:slideViewPr>
    <p:cSldViewPr snapToGrid="0">
      <p:cViewPr>
        <p:scale>
          <a:sx n="75" d="100"/>
          <a:sy n="75" d="100"/>
        </p:scale>
        <p:origin x="114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DDFF1-2E10-434A-BF76-B2D2DBF6916B}" type="datetimeFigureOut">
              <a:rPr lang="en-GB" smtClean="0"/>
              <a:t>07/08/2022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70AB9-57F7-4213-BE5C-5DF08DD92C25}" type="slidenum">
              <a:rPr lang="en-GB" smtClean="0"/>
              <a:t>‹#›</a:t>
            </a:fld>
            <a:endParaRPr lang="en-GB"/>
          </a:p>
        </p:txBody>
      </p:sp>
    </p:spTree>
    <p:extLst>
      <p:ext uri="{BB962C8B-B14F-4D97-AF65-F5344CB8AC3E}">
        <p14:creationId xmlns:p14="http://schemas.microsoft.com/office/powerpoint/2010/main" val="91012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3</a:t>
            </a:fld>
            <a:endParaRPr lang="en-GB"/>
          </a:p>
        </p:txBody>
      </p:sp>
    </p:spTree>
    <p:extLst>
      <p:ext uri="{BB962C8B-B14F-4D97-AF65-F5344CB8AC3E}">
        <p14:creationId xmlns:p14="http://schemas.microsoft.com/office/powerpoint/2010/main" val="3428523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12</a:t>
            </a:fld>
            <a:endParaRPr lang="en-GB"/>
          </a:p>
        </p:txBody>
      </p:sp>
    </p:spTree>
    <p:extLst>
      <p:ext uri="{BB962C8B-B14F-4D97-AF65-F5344CB8AC3E}">
        <p14:creationId xmlns:p14="http://schemas.microsoft.com/office/powerpoint/2010/main" val="134960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13</a:t>
            </a:fld>
            <a:endParaRPr lang="en-GB"/>
          </a:p>
        </p:txBody>
      </p:sp>
    </p:spTree>
    <p:extLst>
      <p:ext uri="{BB962C8B-B14F-4D97-AF65-F5344CB8AC3E}">
        <p14:creationId xmlns:p14="http://schemas.microsoft.com/office/powerpoint/2010/main" val="160408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14</a:t>
            </a:fld>
            <a:endParaRPr lang="en-GB"/>
          </a:p>
        </p:txBody>
      </p:sp>
    </p:spTree>
    <p:extLst>
      <p:ext uri="{BB962C8B-B14F-4D97-AF65-F5344CB8AC3E}">
        <p14:creationId xmlns:p14="http://schemas.microsoft.com/office/powerpoint/2010/main" val="68279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15</a:t>
            </a:fld>
            <a:endParaRPr lang="en-GB"/>
          </a:p>
        </p:txBody>
      </p:sp>
    </p:spTree>
    <p:extLst>
      <p:ext uri="{BB962C8B-B14F-4D97-AF65-F5344CB8AC3E}">
        <p14:creationId xmlns:p14="http://schemas.microsoft.com/office/powerpoint/2010/main" val="151799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16</a:t>
            </a:fld>
            <a:endParaRPr lang="en-GB"/>
          </a:p>
        </p:txBody>
      </p:sp>
    </p:spTree>
    <p:extLst>
      <p:ext uri="{BB962C8B-B14F-4D97-AF65-F5344CB8AC3E}">
        <p14:creationId xmlns:p14="http://schemas.microsoft.com/office/powerpoint/2010/main" val="1331738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17</a:t>
            </a:fld>
            <a:endParaRPr lang="en-GB"/>
          </a:p>
        </p:txBody>
      </p:sp>
    </p:spTree>
    <p:extLst>
      <p:ext uri="{BB962C8B-B14F-4D97-AF65-F5344CB8AC3E}">
        <p14:creationId xmlns:p14="http://schemas.microsoft.com/office/powerpoint/2010/main" val="44864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18</a:t>
            </a:fld>
            <a:endParaRPr lang="en-GB"/>
          </a:p>
        </p:txBody>
      </p:sp>
    </p:spTree>
    <p:extLst>
      <p:ext uri="{BB962C8B-B14F-4D97-AF65-F5344CB8AC3E}">
        <p14:creationId xmlns:p14="http://schemas.microsoft.com/office/powerpoint/2010/main" val="1204766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19</a:t>
            </a:fld>
            <a:endParaRPr lang="en-GB"/>
          </a:p>
        </p:txBody>
      </p:sp>
    </p:spTree>
    <p:extLst>
      <p:ext uri="{BB962C8B-B14F-4D97-AF65-F5344CB8AC3E}">
        <p14:creationId xmlns:p14="http://schemas.microsoft.com/office/powerpoint/2010/main" val="378904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4</a:t>
            </a:fld>
            <a:endParaRPr lang="en-GB"/>
          </a:p>
        </p:txBody>
      </p:sp>
    </p:spTree>
    <p:extLst>
      <p:ext uri="{BB962C8B-B14F-4D97-AF65-F5344CB8AC3E}">
        <p14:creationId xmlns:p14="http://schemas.microsoft.com/office/powerpoint/2010/main" val="238919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5</a:t>
            </a:fld>
            <a:endParaRPr lang="en-GB"/>
          </a:p>
        </p:txBody>
      </p:sp>
    </p:spTree>
    <p:extLst>
      <p:ext uri="{BB962C8B-B14F-4D97-AF65-F5344CB8AC3E}">
        <p14:creationId xmlns:p14="http://schemas.microsoft.com/office/powerpoint/2010/main" val="4097005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6</a:t>
            </a:fld>
            <a:endParaRPr lang="en-GB"/>
          </a:p>
        </p:txBody>
      </p:sp>
    </p:spTree>
    <p:extLst>
      <p:ext uri="{BB962C8B-B14F-4D97-AF65-F5344CB8AC3E}">
        <p14:creationId xmlns:p14="http://schemas.microsoft.com/office/powerpoint/2010/main" val="3687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7</a:t>
            </a:fld>
            <a:endParaRPr lang="en-GB"/>
          </a:p>
        </p:txBody>
      </p:sp>
    </p:spTree>
    <p:extLst>
      <p:ext uri="{BB962C8B-B14F-4D97-AF65-F5344CB8AC3E}">
        <p14:creationId xmlns:p14="http://schemas.microsoft.com/office/powerpoint/2010/main" val="1068649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8</a:t>
            </a:fld>
            <a:endParaRPr lang="en-GB"/>
          </a:p>
        </p:txBody>
      </p:sp>
    </p:spTree>
    <p:extLst>
      <p:ext uri="{BB962C8B-B14F-4D97-AF65-F5344CB8AC3E}">
        <p14:creationId xmlns:p14="http://schemas.microsoft.com/office/powerpoint/2010/main" val="188465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9</a:t>
            </a:fld>
            <a:endParaRPr lang="en-GB"/>
          </a:p>
        </p:txBody>
      </p:sp>
    </p:spTree>
    <p:extLst>
      <p:ext uri="{BB962C8B-B14F-4D97-AF65-F5344CB8AC3E}">
        <p14:creationId xmlns:p14="http://schemas.microsoft.com/office/powerpoint/2010/main" val="165168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10</a:t>
            </a:fld>
            <a:endParaRPr lang="en-GB"/>
          </a:p>
        </p:txBody>
      </p:sp>
    </p:spTree>
    <p:extLst>
      <p:ext uri="{BB962C8B-B14F-4D97-AF65-F5344CB8AC3E}">
        <p14:creationId xmlns:p14="http://schemas.microsoft.com/office/powerpoint/2010/main" val="109895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A870AB9-57F7-4213-BE5C-5DF08DD92C25}" type="slidenum">
              <a:rPr lang="en-GB" smtClean="0"/>
              <a:t>11</a:t>
            </a:fld>
            <a:endParaRPr lang="en-GB"/>
          </a:p>
        </p:txBody>
      </p:sp>
    </p:spTree>
    <p:extLst>
      <p:ext uri="{BB962C8B-B14F-4D97-AF65-F5344CB8AC3E}">
        <p14:creationId xmlns:p14="http://schemas.microsoft.com/office/powerpoint/2010/main" val="276417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3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6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856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28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35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14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3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9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46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8/7/2022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0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8/7/2022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7498775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37B132-9C54-4236-8910-3340177AD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lue stripe pattern on a white background">
            <a:extLst>
              <a:ext uri="{FF2B5EF4-FFF2-40B4-BE49-F238E27FC236}">
                <a16:creationId xmlns:a16="http://schemas.microsoft.com/office/drawing/2014/main" id="{6A2815B6-19F4-A5CD-723A-E97A707D169F}"/>
              </a:ext>
            </a:extLst>
          </p:cNvPr>
          <p:cNvPicPr>
            <a:picLocks noChangeAspect="1"/>
          </p:cNvPicPr>
          <p:nvPr/>
        </p:nvPicPr>
        <p:blipFill rotWithShape="1">
          <a:blip r:embed="rId2">
            <a:duotone>
              <a:schemeClr val="accent1">
                <a:shade val="45000"/>
                <a:satMod val="135000"/>
              </a:schemeClr>
              <a:prstClr val="white"/>
            </a:duotone>
            <a:alphaModFix amt="35000"/>
          </a:blip>
          <a:srcRect t="13271" r="1" b="8819"/>
          <a:stretch/>
        </p:blipFill>
        <p:spPr>
          <a:xfrm>
            <a:off x="1" y="10"/>
            <a:ext cx="12183122" cy="6857989"/>
          </a:xfrm>
          <a:prstGeom prst="rect">
            <a:avLst/>
          </a:prstGeom>
        </p:spPr>
      </p:pic>
      <p:sp>
        <p:nvSpPr>
          <p:cNvPr id="2" name="Title 1">
            <a:extLst>
              <a:ext uri="{FF2B5EF4-FFF2-40B4-BE49-F238E27FC236}">
                <a16:creationId xmlns:a16="http://schemas.microsoft.com/office/drawing/2014/main" id="{684CD303-A049-4279-AD35-B0777A415406}"/>
              </a:ext>
            </a:extLst>
          </p:cNvPr>
          <p:cNvSpPr>
            <a:spLocks noGrp="1"/>
          </p:cNvSpPr>
          <p:nvPr>
            <p:ph type="ctrTitle"/>
          </p:nvPr>
        </p:nvSpPr>
        <p:spPr>
          <a:xfrm>
            <a:off x="994873" y="2271449"/>
            <a:ext cx="6347918" cy="3670098"/>
          </a:xfrm>
        </p:spPr>
        <p:txBody>
          <a:bodyPr anchor="b">
            <a:normAutofit/>
          </a:bodyPr>
          <a:lstStyle/>
          <a:p>
            <a:r>
              <a:rPr lang="en-GB" sz="6600" dirty="0" err="1">
                <a:solidFill>
                  <a:srgbClr val="FFFFFF"/>
                </a:solidFill>
              </a:rPr>
              <a:t>Cyclistic</a:t>
            </a:r>
            <a:r>
              <a:rPr lang="en-GB" sz="6600" dirty="0">
                <a:solidFill>
                  <a:srgbClr val="FFFFFF"/>
                </a:solidFill>
              </a:rPr>
              <a:t>: a bike usage analysis</a:t>
            </a:r>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9"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1578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Trips by duration and rider type</a:t>
            </a:r>
          </a:p>
        </p:txBody>
      </p:sp>
      <p:pic>
        <p:nvPicPr>
          <p:cNvPr id="4" name="Picture 3">
            <a:extLst>
              <a:ext uri="{FF2B5EF4-FFF2-40B4-BE49-F238E27FC236}">
                <a16:creationId xmlns:a16="http://schemas.microsoft.com/office/drawing/2014/main" id="{78C1046C-950B-DECD-A05E-A84A17E21BB6}"/>
              </a:ext>
            </a:extLst>
          </p:cNvPr>
          <p:cNvPicPr>
            <a:picLocks noChangeAspect="1"/>
          </p:cNvPicPr>
          <p:nvPr/>
        </p:nvPicPr>
        <p:blipFill>
          <a:blip r:embed="rId3"/>
          <a:stretch>
            <a:fillRect/>
          </a:stretch>
        </p:blipFill>
        <p:spPr>
          <a:xfrm>
            <a:off x="4334574" y="1690688"/>
            <a:ext cx="7857426" cy="5041390"/>
          </a:xfrm>
          <a:prstGeom prst="rect">
            <a:avLst/>
          </a:prstGeom>
        </p:spPr>
      </p:pic>
      <p:sp>
        <p:nvSpPr>
          <p:cNvPr id="5" name="Rectangle 4">
            <a:extLst>
              <a:ext uri="{FF2B5EF4-FFF2-40B4-BE49-F238E27FC236}">
                <a16:creationId xmlns:a16="http://schemas.microsoft.com/office/drawing/2014/main" id="{17663A81-F58E-66A2-A863-4B09B92A9476}"/>
              </a:ext>
            </a:extLst>
          </p:cNvPr>
          <p:cNvSpPr/>
          <p:nvPr/>
        </p:nvSpPr>
        <p:spPr>
          <a:xfrm>
            <a:off x="6173229" y="1406741"/>
            <a:ext cx="4180115" cy="1819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Trips under 24 hours in length</a:t>
            </a:r>
          </a:p>
        </p:txBody>
      </p:sp>
      <p:sp>
        <p:nvSpPr>
          <p:cNvPr id="12" name="TextBox 11">
            <a:extLst>
              <a:ext uri="{FF2B5EF4-FFF2-40B4-BE49-F238E27FC236}">
                <a16:creationId xmlns:a16="http://schemas.microsoft.com/office/drawing/2014/main" id="{0F6D6052-1D2D-8E50-CE46-37D1F412CC48}"/>
              </a:ext>
            </a:extLst>
          </p:cNvPr>
          <p:cNvSpPr txBox="1"/>
          <p:nvPr/>
        </p:nvSpPr>
        <p:spPr>
          <a:xfrm>
            <a:off x="838200" y="1690688"/>
            <a:ext cx="3577936" cy="954107"/>
          </a:xfrm>
          <a:prstGeom prst="rect">
            <a:avLst/>
          </a:prstGeom>
          <a:noFill/>
        </p:spPr>
        <p:txBody>
          <a:bodyPr wrap="square" rtlCol="0">
            <a:spAutoFit/>
          </a:bodyPr>
          <a:lstStyle/>
          <a:p>
            <a:r>
              <a:rPr lang="en-GB" sz="1400" dirty="0"/>
              <a:t>Both </a:t>
            </a:r>
            <a:r>
              <a:rPr lang="en-GB" sz="1400" dirty="0" err="1"/>
              <a:t>cyclistic</a:t>
            </a:r>
            <a:r>
              <a:rPr lang="en-GB" sz="1400" dirty="0"/>
              <a:t> annual members and casual riders appear to use </a:t>
            </a:r>
            <a:r>
              <a:rPr lang="en-GB" sz="1400" dirty="0" err="1"/>
              <a:t>Cyclistic</a:t>
            </a:r>
            <a:r>
              <a:rPr lang="en-GB" sz="1400" dirty="0"/>
              <a:t> bikes for under an hour, or up to two hours. </a:t>
            </a:r>
          </a:p>
        </p:txBody>
      </p:sp>
    </p:spTree>
    <p:extLst>
      <p:ext uri="{BB962C8B-B14F-4D97-AF65-F5344CB8AC3E}">
        <p14:creationId xmlns:p14="http://schemas.microsoft.com/office/powerpoint/2010/main" val="426379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Trips by duration and rider type</a:t>
            </a:r>
          </a:p>
        </p:txBody>
      </p:sp>
      <p:pic>
        <p:nvPicPr>
          <p:cNvPr id="10" name="Picture 9">
            <a:extLst>
              <a:ext uri="{FF2B5EF4-FFF2-40B4-BE49-F238E27FC236}">
                <a16:creationId xmlns:a16="http://schemas.microsoft.com/office/drawing/2014/main" id="{76315AD9-2B92-A91E-7A0F-40F03069C30C}"/>
              </a:ext>
            </a:extLst>
          </p:cNvPr>
          <p:cNvPicPr>
            <a:picLocks noChangeAspect="1"/>
          </p:cNvPicPr>
          <p:nvPr/>
        </p:nvPicPr>
        <p:blipFill>
          <a:blip r:embed="rId3"/>
          <a:stretch>
            <a:fillRect/>
          </a:stretch>
        </p:blipFill>
        <p:spPr>
          <a:xfrm>
            <a:off x="3611584" y="1422651"/>
            <a:ext cx="8497020" cy="5280757"/>
          </a:xfrm>
          <a:prstGeom prst="rect">
            <a:avLst/>
          </a:prstGeom>
        </p:spPr>
      </p:pic>
      <p:sp>
        <p:nvSpPr>
          <p:cNvPr id="14" name="TextBox 13">
            <a:extLst>
              <a:ext uri="{FF2B5EF4-FFF2-40B4-BE49-F238E27FC236}">
                <a16:creationId xmlns:a16="http://schemas.microsoft.com/office/drawing/2014/main" id="{C067F4E6-5226-2DCE-07D4-E65841E6318C}"/>
              </a:ext>
            </a:extLst>
          </p:cNvPr>
          <p:cNvSpPr txBox="1"/>
          <p:nvPr/>
        </p:nvSpPr>
        <p:spPr>
          <a:xfrm>
            <a:off x="838200" y="1536799"/>
            <a:ext cx="2773384" cy="1600438"/>
          </a:xfrm>
          <a:prstGeom prst="rect">
            <a:avLst/>
          </a:prstGeom>
          <a:noFill/>
        </p:spPr>
        <p:txBody>
          <a:bodyPr wrap="square" rtlCol="0">
            <a:spAutoFit/>
          </a:bodyPr>
          <a:lstStyle/>
          <a:p>
            <a:r>
              <a:rPr lang="en-GB" sz="1400" dirty="0"/>
              <a:t>Further analysis indicates that while annual members and casual riders tend to utilise </a:t>
            </a:r>
            <a:r>
              <a:rPr lang="en-GB" sz="1400" dirty="0" err="1"/>
              <a:t>cyclistic</a:t>
            </a:r>
            <a:r>
              <a:rPr lang="en-GB" sz="1400" dirty="0"/>
              <a:t> cycles for up to 2 hours, casual riders use </a:t>
            </a:r>
            <a:r>
              <a:rPr lang="en-GB" sz="1400" dirty="0" err="1"/>
              <a:t>cyclistic</a:t>
            </a:r>
            <a:r>
              <a:rPr lang="en-GB" sz="1400" dirty="0"/>
              <a:t> cycles for a much longer duration</a:t>
            </a:r>
          </a:p>
        </p:txBody>
      </p:sp>
    </p:spTree>
    <p:extLst>
      <p:ext uri="{BB962C8B-B14F-4D97-AF65-F5344CB8AC3E}">
        <p14:creationId xmlns:p14="http://schemas.microsoft.com/office/powerpoint/2010/main" val="289219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Bike Type Usage by rider type</a:t>
            </a:r>
          </a:p>
        </p:txBody>
      </p:sp>
      <p:pic>
        <p:nvPicPr>
          <p:cNvPr id="4" name="Picture 3">
            <a:extLst>
              <a:ext uri="{FF2B5EF4-FFF2-40B4-BE49-F238E27FC236}">
                <a16:creationId xmlns:a16="http://schemas.microsoft.com/office/drawing/2014/main" id="{09A3C280-4B11-BEAE-FD98-21BACC59FBFD}"/>
              </a:ext>
            </a:extLst>
          </p:cNvPr>
          <p:cNvPicPr>
            <a:picLocks noChangeAspect="1"/>
          </p:cNvPicPr>
          <p:nvPr/>
        </p:nvPicPr>
        <p:blipFill>
          <a:blip r:embed="rId3"/>
          <a:stretch>
            <a:fillRect/>
          </a:stretch>
        </p:blipFill>
        <p:spPr>
          <a:xfrm>
            <a:off x="6647800" y="1351280"/>
            <a:ext cx="3524380" cy="5334000"/>
          </a:xfrm>
          <a:prstGeom prst="rect">
            <a:avLst/>
          </a:prstGeom>
        </p:spPr>
      </p:pic>
      <p:pic>
        <p:nvPicPr>
          <p:cNvPr id="6" name="Picture 5">
            <a:extLst>
              <a:ext uri="{FF2B5EF4-FFF2-40B4-BE49-F238E27FC236}">
                <a16:creationId xmlns:a16="http://schemas.microsoft.com/office/drawing/2014/main" id="{98BBBAE8-8B38-51FD-AA1D-4D0DC595C7A1}"/>
              </a:ext>
            </a:extLst>
          </p:cNvPr>
          <p:cNvPicPr>
            <a:picLocks noChangeAspect="1"/>
          </p:cNvPicPr>
          <p:nvPr/>
        </p:nvPicPr>
        <p:blipFill>
          <a:blip r:embed="rId4"/>
          <a:stretch>
            <a:fillRect/>
          </a:stretch>
        </p:blipFill>
        <p:spPr>
          <a:xfrm>
            <a:off x="10257932" y="1351280"/>
            <a:ext cx="1724025" cy="666750"/>
          </a:xfrm>
          <a:prstGeom prst="rect">
            <a:avLst/>
          </a:prstGeom>
        </p:spPr>
      </p:pic>
      <p:sp>
        <p:nvSpPr>
          <p:cNvPr id="7" name="TextBox 6">
            <a:extLst>
              <a:ext uri="{FF2B5EF4-FFF2-40B4-BE49-F238E27FC236}">
                <a16:creationId xmlns:a16="http://schemas.microsoft.com/office/drawing/2014/main" id="{2C5B85D4-BA3B-725C-73F0-0C1069E654CF}"/>
              </a:ext>
            </a:extLst>
          </p:cNvPr>
          <p:cNvSpPr txBox="1"/>
          <p:nvPr/>
        </p:nvSpPr>
        <p:spPr>
          <a:xfrm>
            <a:off x="838200" y="1536799"/>
            <a:ext cx="5026572" cy="1815882"/>
          </a:xfrm>
          <a:prstGeom prst="rect">
            <a:avLst/>
          </a:prstGeom>
          <a:noFill/>
        </p:spPr>
        <p:txBody>
          <a:bodyPr wrap="square" rtlCol="0">
            <a:spAutoFit/>
          </a:bodyPr>
          <a:lstStyle/>
          <a:p>
            <a:r>
              <a:rPr lang="en-GB" sz="1400" dirty="0"/>
              <a:t>Annual members tend to favour classic and electric bikes and casual riders tend to do the same, however, casual riders have a much larger uptake on docked bikes </a:t>
            </a:r>
          </a:p>
          <a:p>
            <a:endParaRPr lang="en-GB" sz="1400" dirty="0"/>
          </a:p>
          <a:p>
            <a:r>
              <a:rPr lang="en-GB" sz="1400" dirty="0"/>
              <a:t>Overall docked bikes appear to be least preferred by both rider types</a:t>
            </a:r>
          </a:p>
          <a:p>
            <a:endParaRPr lang="en-GB" sz="1400" dirty="0"/>
          </a:p>
          <a:p>
            <a:endParaRPr lang="en-GB" sz="1400" dirty="0"/>
          </a:p>
        </p:txBody>
      </p:sp>
    </p:spTree>
    <p:extLst>
      <p:ext uri="{BB962C8B-B14F-4D97-AF65-F5344CB8AC3E}">
        <p14:creationId xmlns:p14="http://schemas.microsoft.com/office/powerpoint/2010/main" val="3018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Most popular trips </a:t>
            </a:r>
            <a:r>
              <a:rPr lang="en-GB"/>
              <a:t>by location</a:t>
            </a:r>
            <a:endParaRPr lang="en-GB" dirty="0"/>
          </a:p>
        </p:txBody>
      </p:sp>
      <p:pic>
        <p:nvPicPr>
          <p:cNvPr id="4" name="Picture 3">
            <a:extLst>
              <a:ext uri="{FF2B5EF4-FFF2-40B4-BE49-F238E27FC236}">
                <a16:creationId xmlns:a16="http://schemas.microsoft.com/office/drawing/2014/main" id="{BB1AC2A4-115C-A17B-61DD-68EAA5A658D8}"/>
              </a:ext>
            </a:extLst>
          </p:cNvPr>
          <p:cNvPicPr>
            <a:picLocks noChangeAspect="1"/>
          </p:cNvPicPr>
          <p:nvPr/>
        </p:nvPicPr>
        <p:blipFill>
          <a:blip r:embed="rId3"/>
          <a:stretch>
            <a:fillRect/>
          </a:stretch>
        </p:blipFill>
        <p:spPr>
          <a:xfrm>
            <a:off x="970282" y="2736471"/>
            <a:ext cx="5120957" cy="4083270"/>
          </a:xfrm>
          <a:prstGeom prst="rect">
            <a:avLst/>
          </a:prstGeom>
        </p:spPr>
      </p:pic>
      <p:pic>
        <p:nvPicPr>
          <p:cNvPr id="6" name="Picture 5">
            <a:extLst>
              <a:ext uri="{FF2B5EF4-FFF2-40B4-BE49-F238E27FC236}">
                <a16:creationId xmlns:a16="http://schemas.microsoft.com/office/drawing/2014/main" id="{A75A78D0-4A0A-5B21-5173-9C5EE935849F}"/>
              </a:ext>
            </a:extLst>
          </p:cNvPr>
          <p:cNvPicPr>
            <a:picLocks noChangeAspect="1"/>
          </p:cNvPicPr>
          <p:nvPr/>
        </p:nvPicPr>
        <p:blipFill>
          <a:blip r:embed="rId4"/>
          <a:stretch>
            <a:fillRect/>
          </a:stretch>
        </p:blipFill>
        <p:spPr>
          <a:xfrm>
            <a:off x="6091239" y="2736472"/>
            <a:ext cx="6100761" cy="4083269"/>
          </a:xfrm>
          <a:prstGeom prst="rect">
            <a:avLst/>
          </a:prstGeom>
        </p:spPr>
      </p:pic>
      <p:sp>
        <p:nvSpPr>
          <p:cNvPr id="7" name="TextBox 6">
            <a:extLst>
              <a:ext uri="{FF2B5EF4-FFF2-40B4-BE49-F238E27FC236}">
                <a16:creationId xmlns:a16="http://schemas.microsoft.com/office/drawing/2014/main" id="{C85BE433-B503-F075-9DA2-2311D457B508}"/>
              </a:ext>
            </a:extLst>
          </p:cNvPr>
          <p:cNvSpPr txBox="1"/>
          <p:nvPr/>
        </p:nvSpPr>
        <p:spPr>
          <a:xfrm>
            <a:off x="838200" y="1536799"/>
            <a:ext cx="11206655" cy="523220"/>
          </a:xfrm>
          <a:prstGeom prst="rect">
            <a:avLst/>
          </a:prstGeom>
          <a:noFill/>
        </p:spPr>
        <p:txBody>
          <a:bodyPr wrap="square" rtlCol="0">
            <a:spAutoFit/>
          </a:bodyPr>
          <a:lstStyle/>
          <a:p>
            <a:r>
              <a:rPr lang="en-GB" sz="1400" dirty="0"/>
              <a:t>Casual riders appear to mainly pick up their bikes in central </a:t>
            </a:r>
            <a:r>
              <a:rPr lang="en-GB" sz="1400" dirty="0" err="1"/>
              <a:t>chicago</a:t>
            </a:r>
            <a:r>
              <a:rPr lang="en-GB" sz="1400" dirty="0"/>
              <a:t>  whereas annual members appear to start their rides in North Chicago in more suburban areas</a:t>
            </a:r>
          </a:p>
        </p:txBody>
      </p:sp>
      <p:sp>
        <p:nvSpPr>
          <p:cNvPr id="8" name="TextBox 7">
            <a:extLst>
              <a:ext uri="{FF2B5EF4-FFF2-40B4-BE49-F238E27FC236}">
                <a16:creationId xmlns:a16="http://schemas.microsoft.com/office/drawing/2014/main" id="{56E89CC0-9D99-8D16-ADB2-7A09ED93B425}"/>
              </a:ext>
            </a:extLst>
          </p:cNvPr>
          <p:cNvSpPr txBox="1"/>
          <p:nvPr/>
        </p:nvSpPr>
        <p:spPr>
          <a:xfrm>
            <a:off x="838200" y="2428693"/>
            <a:ext cx="5253039" cy="307777"/>
          </a:xfrm>
          <a:prstGeom prst="rect">
            <a:avLst/>
          </a:prstGeom>
          <a:noFill/>
        </p:spPr>
        <p:txBody>
          <a:bodyPr wrap="square" rtlCol="0">
            <a:spAutoFit/>
          </a:bodyPr>
          <a:lstStyle/>
          <a:p>
            <a:r>
              <a:rPr lang="en-GB" sz="1400" dirty="0"/>
              <a:t>Top start locations-Casual rider</a:t>
            </a:r>
          </a:p>
        </p:txBody>
      </p:sp>
      <p:sp>
        <p:nvSpPr>
          <p:cNvPr id="9" name="TextBox 8">
            <a:extLst>
              <a:ext uri="{FF2B5EF4-FFF2-40B4-BE49-F238E27FC236}">
                <a16:creationId xmlns:a16="http://schemas.microsoft.com/office/drawing/2014/main" id="{FF05F785-8E97-6527-8D1A-948A631080AB}"/>
              </a:ext>
            </a:extLst>
          </p:cNvPr>
          <p:cNvSpPr txBox="1"/>
          <p:nvPr/>
        </p:nvSpPr>
        <p:spPr>
          <a:xfrm>
            <a:off x="6091239" y="2428692"/>
            <a:ext cx="5253039" cy="307777"/>
          </a:xfrm>
          <a:prstGeom prst="rect">
            <a:avLst/>
          </a:prstGeom>
          <a:noFill/>
        </p:spPr>
        <p:txBody>
          <a:bodyPr wrap="square" rtlCol="0">
            <a:spAutoFit/>
          </a:bodyPr>
          <a:lstStyle/>
          <a:p>
            <a:r>
              <a:rPr lang="en-GB" sz="1400" dirty="0"/>
              <a:t>Top start locations-Annual member rider</a:t>
            </a:r>
          </a:p>
        </p:txBody>
      </p:sp>
    </p:spTree>
    <p:extLst>
      <p:ext uri="{BB962C8B-B14F-4D97-AF65-F5344CB8AC3E}">
        <p14:creationId xmlns:p14="http://schemas.microsoft.com/office/powerpoint/2010/main" val="283629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Geographical spread of </a:t>
            </a:r>
            <a:r>
              <a:rPr lang="en-GB" dirty="0" err="1"/>
              <a:t>Cyclistic</a:t>
            </a:r>
            <a:r>
              <a:rPr lang="en-GB" dirty="0"/>
              <a:t> Users  Part 1</a:t>
            </a:r>
          </a:p>
        </p:txBody>
      </p:sp>
      <p:pic>
        <p:nvPicPr>
          <p:cNvPr id="5" name="Picture 4">
            <a:extLst>
              <a:ext uri="{FF2B5EF4-FFF2-40B4-BE49-F238E27FC236}">
                <a16:creationId xmlns:a16="http://schemas.microsoft.com/office/drawing/2014/main" id="{C26F73CB-10C3-E181-C5E6-77A25B415F27}"/>
              </a:ext>
            </a:extLst>
          </p:cNvPr>
          <p:cNvPicPr>
            <a:picLocks noChangeAspect="1"/>
          </p:cNvPicPr>
          <p:nvPr/>
        </p:nvPicPr>
        <p:blipFill>
          <a:blip r:embed="rId3"/>
          <a:stretch>
            <a:fillRect/>
          </a:stretch>
        </p:blipFill>
        <p:spPr>
          <a:xfrm>
            <a:off x="4732873" y="1786759"/>
            <a:ext cx="7260906" cy="4432847"/>
          </a:xfrm>
          <a:prstGeom prst="rect">
            <a:avLst/>
          </a:prstGeom>
        </p:spPr>
      </p:pic>
      <p:sp>
        <p:nvSpPr>
          <p:cNvPr id="9" name="TextBox 8">
            <a:extLst>
              <a:ext uri="{FF2B5EF4-FFF2-40B4-BE49-F238E27FC236}">
                <a16:creationId xmlns:a16="http://schemas.microsoft.com/office/drawing/2014/main" id="{BE238A87-9F10-0956-07F9-625976749F3B}"/>
              </a:ext>
            </a:extLst>
          </p:cNvPr>
          <p:cNvSpPr txBox="1"/>
          <p:nvPr/>
        </p:nvSpPr>
        <p:spPr>
          <a:xfrm>
            <a:off x="838200" y="1786759"/>
            <a:ext cx="3681248" cy="523220"/>
          </a:xfrm>
          <a:prstGeom prst="rect">
            <a:avLst/>
          </a:prstGeom>
          <a:noFill/>
        </p:spPr>
        <p:txBody>
          <a:bodyPr wrap="square" rtlCol="0">
            <a:spAutoFit/>
          </a:bodyPr>
          <a:lstStyle/>
          <a:p>
            <a:r>
              <a:rPr lang="en-GB" sz="1400" dirty="0"/>
              <a:t>Most of </a:t>
            </a:r>
            <a:r>
              <a:rPr lang="en-GB" sz="1400" dirty="0" err="1"/>
              <a:t>Cyclistic</a:t>
            </a:r>
            <a:r>
              <a:rPr lang="en-GB" sz="1400" dirty="0"/>
              <a:t> bike rides are made in central and North Chicago </a:t>
            </a:r>
          </a:p>
        </p:txBody>
      </p:sp>
    </p:spTree>
    <p:extLst>
      <p:ext uri="{BB962C8B-B14F-4D97-AF65-F5344CB8AC3E}">
        <p14:creationId xmlns:p14="http://schemas.microsoft.com/office/powerpoint/2010/main" val="242205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Geographical spread of </a:t>
            </a:r>
            <a:r>
              <a:rPr lang="en-GB" dirty="0" err="1"/>
              <a:t>Cyclistic</a:t>
            </a:r>
            <a:r>
              <a:rPr lang="en-GB" dirty="0"/>
              <a:t> Users part 2</a:t>
            </a:r>
          </a:p>
        </p:txBody>
      </p:sp>
      <p:pic>
        <p:nvPicPr>
          <p:cNvPr id="8" name="Picture 7">
            <a:extLst>
              <a:ext uri="{FF2B5EF4-FFF2-40B4-BE49-F238E27FC236}">
                <a16:creationId xmlns:a16="http://schemas.microsoft.com/office/drawing/2014/main" id="{8E25B451-9773-D72F-D95B-7B1E84670983}"/>
              </a:ext>
            </a:extLst>
          </p:cNvPr>
          <p:cNvPicPr>
            <a:picLocks noChangeAspect="1"/>
          </p:cNvPicPr>
          <p:nvPr/>
        </p:nvPicPr>
        <p:blipFill>
          <a:blip r:embed="rId3"/>
          <a:stretch>
            <a:fillRect/>
          </a:stretch>
        </p:blipFill>
        <p:spPr>
          <a:xfrm>
            <a:off x="1146423" y="2528596"/>
            <a:ext cx="4870337" cy="4097178"/>
          </a:xfrm>
          <a:prstGeom prst="rect">
            <a:avLst/>
          </a:prstGeom>
        </p:spPr>
      </p:pic>
      <p:sp>
        <p:nvSpPr>
          <p:cNvPr id="6" name="TextBox 5">
            <a:extLst>
              <a:ext uri="{FF2B5EF4-FFF2-40B4-BE49-F238E27FC236}">
                <a16:creationId xmlns:a16="http://schemas.microsoft.com/office/drawing/2014/main" id="{9DB86D6B-3471-F946-1073-1EC1DE2FA7D2}"/>
              </a:ext>
            </a:extLst>
          </p:cNvPr>
          <p:cNvSpPr txBox="1"/>
          <p:nvPr/>
        </p:nvSpPr>
        <p:spPr>
          <a:xfrm>
            <a:off x="1146422" y="1643433"/>
            <a:ext cx="4870337" cy="523220"/>
          </a:xfrm>
          <a:prstGeom prst="rect">
            <a:avLst/>
          </a:prstGeom>
          <a:noFill/>
        </p:spPr>
        <p:txBody>
          <a:bodyPr wrap="square" rtlCol="0">
            <a:spAutoFit/>
          </a:bodyPr>
          <a:lstStyle/>
          <a:p>
            <a:r>
              <a:rPr lang="en-GB" sz="1400" dirty="0"/>
              <a:t>A significant number of annual members appear to start rides in central Chicago </a:t>
            </a:r>
          </a:p>
        </p:txBody>
      </p:sp>
      <p:pic>
        <p:nvPicPr>
          <p:cNvPr id="4" name="Picture 3">
            <a:extLst>
              <a:ext uri="{FF2B5EF4-FFF2-40B4-BE49-F238E27FC236}">
                <a16:creationId xmlns:a16="http://schemas.microsoft.com/office/drawing/2014/main" id="{1FDB044C-EB25-7EBA-C6FA-063ED30C0BDB}"/>
              </a:ext>
            </a:extLst>
          </p:cNvPr>
          <p:cNvPicPr>
            <a:picLocks noChangeAspect="1"/>
          </p:cNvPicPr>
          <p:nvPr/>
        </p:nvPicPr>
        <p:blipFill>
          <a:blip r:embed="rId4"/>
          <a:stretch>
            <a:fillRect/>
          </a:stretch>
        </p:blipFill>
        <p:spPr>
          <a:xfrm>
            <a:off x="6400674" y="2528596"/>
            <a:ext cx="5374448" cy="4105566"/>
          </a:xfrm>
          <a:prstGeom prst="rect">
            <a:avLst/>
          </a:prstGeom>
        </p:spPr>
      </p:pic>
      <p:sp>
        <p:nvSpPr>
          <p:cNvPr id="9" name="TextBox 8">
            <a:extLst>
              <a:ext uri="{FF2B5EF4-FFF2-40B4-BE49-F238E27FC236}">
                <a16:creationId xmlns:a16="http://schemas.microsoft.com/office/drawing/2014/main" id="{B4C4679F-C032-EBB7-0C68-648B459EEB08}"/>
              </a:ext>
            </a:extLst>
          </p:cNvPr>
          <p:cNvSpPr txBox="1"/>
          <p:nvPr/>
        </p:nvSpPr>
        <p:spPr>
          <a:xfrm>
            <a:off x="6400674" y="1614041"/>
            <a:ext cx="5374448" cy="954107"/>
          </a:xfrm>
          <a:prstGeom prst="rect">
            <a:avLst/>
          </a:prstGeom>
          <a:noFill/>
        </p:spPr>
        <p:txBody>
          <a:bodyPr wrap="square" rtlCol="0">
            <a:spAutoFit/>
          </a:bodyPr>
          <a:lstStyle/>
          <a:p>
            <a:r>
              <a:rPr lang="en-GB" sz="1400" dirty="0"/>
              <a:t>It should be noted that a significantly  larger number of annual members end their rides in central Chicago, indicating a trend that </a:t>
            </a:r>
            <a:r>
              <a:rPr lang="en-GB" sz="1400" dirty="0" err="1"/>
              <a:t>Cyclistic</a:t>
            </a:r>
            <a:r>
              <a:rPr lang="en-GB" sz="1400" dirty="0"/>
              <a:t> annual members ride bikes from outer Chicago into the city centre</a:t>
            </a:r>
          </a:p>
        </p:txBody>
      </p:sp>
    </p:spTree>
    <p:extLst>
      <p:ext uri="{BB962C8B-B14F-4D97-AF65-F5344CB8AC3E}">
        <p14:creationId xmlns:p14="http://schemas.microsoft.com/office/powerpoint/2010/main" val="69475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Geographical spread of </a:t>
            </a:r>
            <a:r>
              <a:rPr lang="en-GB" dirty="0" err="1"/>
              <a:t>Cyclistic</a:t>
            </a:r>
            <a:r>
              <a:rPr lang="en-GB" dirty="0"/>
              <a:t> Users part 3</a:t>
            </a:r>
          </a:p>
        </p:txBody>
      </p:sp>
      <p:sp>
        <p:nvSpPr>
          <p:cNvPr id="6" name="TextBox 5">
            <a:extLst>
              <a:ext uri="{FF2B5EF4-FFF2-40B4-BE49-F238E27FC236}">
                <a16:creationId xmlns:a16="http://schemas.microsoft.com/office/drawing/2014/main" id="{9DB86D6B-3471-F946-1073-1EC1DE2FA7D2}"/>
              </a:ext>
            </a:extLst>
          </p:cNvPr>
          <p:cNvSpPr txBox="1"/>
          <p:nvPr/>
        </p:nvSpPr>
        <p:spPr>
          <a:xfrm>
            <a:off x="1146422" y="1643433"/>
            <a:ext cx="4870337" cy="523220"/>
          </a:xfrm>
          <a:prstGeom prst="rect">
            <a:avLst/>
          </a:prstGeom>
          <a:noFill/>
        </p:spPr>
        <p:txBody>
          <a:bodyPr wrap="square" rtlCol="0">
            <a:spAutoFit/>
          </a:bodyPr>
          <a:lstStyle/>
          <a:p>
            <a:r>
              <a:rPr lang="en-GB" sz="1400" dirty="0"/>
              <a:t>The majority of casual riders appear to start their rides in and around central </a:t>
            </a:r>
            <a:r>
              <a:rPr lang="en-GB" sz="1400" dirty="0" err="1"/>
              <a:t>chicago</a:t>
            </a:r>
            <a:endParaRPr lang="en-GB" sz="1400" dirty="0"/>
          </a:p>
        </p:txBody>
      </p:sp>
      <p:sp>
        <p:nvSpPr>
          <p:cNvPr id="9" name="TextBox 8">
            <a:extLst>
              <a:ext uri="{FF2B5EF4-FFF2-40B4-BE49-F238E27FC236}">
                <a16:creationId xmlns:a16="http://schemas.microsoft.com/office/drawing/2014/main" id="{B4C4679F-C032-EBB7-0C68-648B459EEB08}"/>
              </a:ext>
            </a:extLst>
          </p:cNvPr>
          <p:cNvSpPr txBox="1"/>
          <p:nvPr/>
        </p:nvSpPr>
        <p:spPr>
          <a:xfrm>
            <a:off x="6400674" y="1614041"/>
            <a:ext cx="5374448" cy="954107"/>
          </a:xfrm>
          <a:prstGeom prst="rect">
            <a:avLst/>
          </a:prstGeom>
          <a:noFill/>
        </p:spPr>
        <p:txBody>
          <a:bodyPr wrap="square" rtlCol="0">
            <a:spAutoFit/>
          </a:bodyPr>
          <a:lstStyle/>
          <a:p>
            <a:r>
              <a:rPr lang="en-GB" sz="1400" dirty="0"/>
              <a:t>It should be noted that a significantly  larger number of casual riders end their rides in central Chicago, indicating a trend that </a:t>
            </a:r>
            <a:r>
              <a:rPr lang="en-GB" sz="1400" dirty="0" err="1"/>
              <a:t>Cyclistic</a:t>
            </a:r>
            <a:r>
              <a:rPr lang="en-GB" sz="1400" dirty="0"/>
              <a:t> casual riders start their ride from outer Chicago into the city centre</a:t>
            </a:r>
          </a:p>
        </p:txBody>
      </p:sp>
      <p:pic>
        <p:nvPicPr>
          <p:cNvPr id="5" name="Picture 4">
            <a:extLst>
              <a:ext uri="{FF2B5EF4-FFF2-40B4-BE49-F238E27FC236}">
                <a16:creationId xmlns:a16="http://schemas.microsoft.com/office/drawing/2014/main" id="{8A14870C-F58E-F59F-2323-9BACB402E10C}"/>
              </a:ext>
            </a:extLst>
          </p:cNvPr>
          <p:cNvPicPr>
            <a:picLocks noChangeAspect="1"/>
          </p:cNvPicPr>
          <p:nvPr/>
        </p:nvPicPr>
        <p:blipFill>
          <a:blip r:embed="rId3"/>
          <a:stretch>
            <a:fillRect/>
          </a:stretch>
        </p:blipFill>
        <p:spPr>
          <a:xfrm>
            <a:off x="6482080" y="2568148"/>
            <a:ext cx="5500119" cy="4057626"/>
          </a:xfrm>
          <a:prstGeom prst="rect">
            <a:avLst/>
          </a:prstGeom>
        </p:spPr>
      </p:pic>
      <p:pic>
        <p:nvPicPr>
          <p:cNvPr id="10" name="Picture 9">
            <a:extLst>
              <a:ext uri="{FF2B5EF4-FFF2-40B4-BE49-F238E27FC236}">
                <a16:creationId xmlns:a16="http://schemas.microsoft.com/office/drawing/2014/main" id="{41D09715-EB27-4632-B468-2616C2DBEDAC}"/>
              </a:ext>
            </a:extLst>
          </p:cNvPr>
          <p:cNvPicPr>
            <a:picLocks noChangeAspect="1"/>
          </p:cNvPicPr>
          <p:nvPr/>
        </p:nvPicPr>
        <p:blipFill>
          <a:blip r:embed="rId4"/>
          <a:stretch>
            <a:fillRect/>
          </a:stretch>
        </p:blipFill>
        <p:spPr>
          <a:xfrm>
            <a:off x="1146423" y="2491474"/>
            <a:ext cx="5280894" cy="4134299"/>
          </a:xfrm>
          <a:prstGeom prst="rect">
            <a:avLst/>
          </a:prstGeom>
        </p:spPr>
      </p:pic>
    </p:spTree>
    <p:extLst>
      <p:ext uri="{BB962C8B-B14F-4D97-AF65-F5344CB8AC3E}">
        <p14:creationId xmlns:p14="http://schemas.microsoft.com/office/powerpoint/2010/main" val="398561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Overall Takeaways</a:t>
            </a:r>
          </a:p>
        </p:txBody>
      </p:sp>
      <p:sp>
        <p:nvSpPr>
          <p:cNvPr id="10" name="TextBox 9">
            <a:extLst>
              <a:ext uri="{FF2B5EF4-FFF2-40B4-BE49-F238E27FC236}">
                <a16:creationId xmlns:a16="http://schemas.microsoft.com/office/drawing/2014/main" id="{FC80F175-A51F-63CC-D991-27836AABC359}"/>
              </a:ext>
            </a:extLst>
          </p:cNvPr>
          <p:cNvSpPr txBox="1"/>
          <p:nvPr/>
        </p:nvSpPr>
        <p:spPr>
          <a:xfrm>
            <a:off x="1146422" y="1643432"/>
            <a:ext cx="10781418" cy="3785652"/>
          </a:xfrm>
          <a:prstGeom prst="rect">
            <a:avLst/>
          </a:prstGeom>
          <a:noFill/>
        </p:spPr>
        <p:txBody>
          <a:bodyPr wrap="square" rtlCol="0">
            <a:spAutoFit/>
          </a:bodyPr>
          <a:lstStyle/>
          <a:p>
            <a:pPr marL="285750" indent="-285750">
              <a:buFont typeface="Arial" panose="020B0604020202020204" pitchFamily="34" charset="0"/>
              <a:buChar char="•"/>
            </a:pPr>
            <a:r>
              <a:rPr lang="en-GB" sz="2000" dirty="0"/>
              <a:t>The majority of casual riders tend to focus their </a:t>
            </a:r>
            <a:r>
              <a:rPr lang="en-GB" sz="2000" dirty="0" err="1"/>
              <a:t>Cyclistic</a:t>
            </a:r>
            <a:r>
              <a:rPr lang="en-GB" sz="2000" dirty="0"/>
              <a:t> ride journeys in and around central Chicago</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Casual riders tend to have a ride duration of up to two hours and tend to prefer classic and electric bikes, however, also have a significant update of docked bikes compared to annual members who don’t use docked bikes as much</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Casual riders mainly appear to bike during the weekend and during summer months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Casual riders appear to use bikes for longer of periods of time, however, the majority of users (casual or annual member) use bikes for up to two hours. </a:t>
            </a:r>
          </a:p>
          <a:p>
            <a:endParaRPr lang="en-GB" sz="2000" dirty="0"/>
          </a:p>
        </p:txBody>
      </p:sp>
    </p:spTree>
    <p:extLst>
      <p:ext uri="{BB962C8B-B14F-4D97-AF65-F5344CB8AC3E}">
        <p14:creationId xmlns:p14="http://schemas.microsoft.com/office/powerpoint/2010/main" val="21029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Recommendations</a:t>
            </a:r>
          </a:p>
        </p:txBody>
      </p:sp>
      <p:sp>
        <p:nvSpPr>
          <p:cNvPr id="10" name="TextBox 9">
            <a:extLst>
              <a:ext uri="{FF2B5EF4-FFF2-40B4-BE49-F238E27FC236}">
                <a16:creationId xmlns:a16="http://schemas.microsoft.com/office/drawing/2014/main" id="{FC80F175-A51F-63CC-D991-27836AABC359}"/>
              </a:ext>
            </a:extLst>
          </p:cNvPr>
          <p:cNvSpPr txBox="1"/>
          <p:nvPr/>
        </p:nvSpPr>
        <p:spPr>
          <a:xfrm>
            <a:off x="1146422" y="1643432"/>
            <a:ext cx="10781418"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Launch targeted campaign to casual members offering discount for weekend rides if they sign up as annual members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Increase number of docked stations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Increase number of bikes available during summer months and potentially offer promotions on annual membership during run up to summer months e.g. April/May to convert casual riders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Conduct further research and analysis as noted in next steps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081778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Next steps</a:t>
            </a:r>
          </a:p>
        </p:txBody>
      </p:sp>
      <p:sp>
        <p:nvSpPr>
          <p:cNvPr id="10" name="TextBox 9">
            <a:extLst>
              <a:ext uri="{FF2B5EF4-FFF2-40B4-BE49-F238E27FC236}">
                <a16:creationId xmlns:a16="http://schemas.microsoft.com/office/drawing/2014/main" id="{FC80F175-A51F-63CC-D991-27836AABC359}"/>
              </a:ext>
            </a:extLst>
          </p:cNvPr>
          <p:cNvSpPr txBox="1"/>
          <p:nvPr/>
        </p:nvSpPr>
        <p:spPr>
          <a:xfrm>
            <a:off x="1146422" y="1643432"/>
            <a:ext cx="10781418" cy="3785652"/>
          </a:xfrm>
          <a:prstGeom prst="rect">
            <a:avLst/>
          </a:prstGeom>
          <a:noFill/>
        </p:spPr>
        <p:txBody>
          <a:bodyPr wrap="square" rtlCol="0">
            <a:spAutoFit/>
          </a:bodyPr>
          <a:lstStyle/>
          <a:p>
            <a:pPr marL="285750" indent="-285750">
              <a:buFont typeface="Arial" panose="020B0604020202020204" pitchFamily="34" charset="0"/>
              <a:buChar char="•"/>
            </a:pPr>
            <a:r>
              <a:rPr lang="en-GB" sz="2000" dirty="0"/>
              <a:t>Conduct further research</a:t>
            </a:r>
          </a:p>
          <a:p>
            <a:pPr marL="742950" lvl="1" indent="-285750">
              <a:buFont typeface="Arial" panose="020B0604020202020204" pitchFamily="34" charset="0"/>
              <a:buChar char="•"/>
            </a:pPr>
            <a:r>
              <a:rPr lang="en-GB" sz="2000" dirty="0"/>
              <a:t>User based research to understand why casual riders use the bikes</a:t>
            </a:r>
          </a:p>
          <a:p>
            <a:pPr marL="742950" lvl="1" indent="-285750">
              <a:buFont typeface="Arial" panose="020B0604020202020204" pitchFamily="34" charset="0"/>
              <a:buChar char="•"/>
            </a:pPr>
            <a:r>
              <a:rPr lang="en-GB" sz="2000" dirty="0"/>
              <a:t>Conduct further analysis across time to show change in trends over years</a:t>
            </a:r>
          </a:p>
          <a:p>
            <a:pPr marL="742950" lvl="1" indent="-285750">
              <a:buFont typeface="Arial" panose="020B0604020202020204" pitchFamily="34" charset="0"/>
              <a:buChar char="•"/>
            </a:pPr>
            <a:r>
              <a:rPr lang="en-GB" sz="2000" dirty="0"/>
              <a:t>Look to understand how data changed from pre-pandemic to pandemic as data covered looks at activity during the pandemic. Has usage dropped/increased due to the pandemic? Are members less likely to use docked bikes due to fear of transmission?</a:t>
            </a:r>
          </a:p>
          <a:p>
            <a:pPr marL="742950" lvl="1" indent="-285750">
              <a:buFont typeface="Arial" panose="020B0604020202020204" pitchFamily="34" charset="0"/>
              <a:buChar char="•"/>
            </a:pPr>
            <a:r>
              <a:rPr lang="en-GB" sz="2000" dirty="0"/>
              <a:t>Add rider id/name to rides to analyse frequency of rides between annual members and casual riders</a:t>
            </a:r>
          </a:p>
          <a:p>
            <a:pPr marL="285750" indent="-285750">
              <a:buFont typeface="Arial" panose="020B0604020202020204" pitchFamily="34" charset="0"/>
              <a:buChar char="•"/>
            </a:pPr>
            <a:r>
              <a:rPr lang="en-GB" sz="2000" dirty="0"/>
              <a:t>Clarify queries noted in the appendix</a:t>
            </a:r>
          </a:p>
          <a:p>
            <a:pPr marL="285750" indent="-285750">
              <a:buFont typeface="Arial" panose="020B0604020202020204" pitchFamily="34" charset="0"/>
              <a:buChar char="•"/>
            </a:pPr>
            <a:endParaRPr lang="en-GB" sz="2000" dirty="0"/>
          </a:p>
          <a:p>
            <a:pPr marL="742950" lvl="1" indent="-285750">
              <a:buFont typeface="Arial" panose="020B0604020202020204" pitchFamily="34" charset="0"/>
              <a:buChar char="•"/>
            </a:pPr>
            <a:endParaRPr lang="en-GB" sz="2000" dirty="0"/>
          </a:p>
        </p:txBody>
      </p:sp>
    </p:spTree>
    <p:extLst>
      <p:ext uri="{BB962C8B-B14F-4D97-AF65-F5344CB8AC3E}">
        <p14:creationId xmlns:p14="http://schemas.microsoft.com/office/powerpoint/2010/main" val="83583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Objective</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2569779"/>
            <a:ext cx="10515600" cy="1718442"/>
          </a:xfrm>
        </p:spPr>
        <p:txBody>
          <a:bodyPr/>
          <a:lstStyle/>
          <a:p>
            <a:pPr marL="0" indent="0">
              <a:buNone/>
            </a:pPr>
            <a:r>
              <a:rPr lang="en-GB" dirty="0"/>
              <a:t>To analyse and gain an understanding of how annual members and casual riders use </a:t>
            </a:r>
            <a:r>
              <a:rPr lang="en-GB" dirty="0" err="1"/>
              <a:t>Cyclistic</a:t>
            </a:r>
            <a:r>
              <a:rPr lang="en-GB" dirty="0"/>
              <a:t> bikes differently to determine the best marketing strategy to convert casual riders into annual members</a:t>
            </a:r>
          </a:p>
        </p:txBody>
      </p:sp>
    </p:spTree>
    <p:extLst>
      <p:ext uri="{BB962C8B-B14F-4D97-AF65-F5344CB8AC3E}">
        <p14:creationId xmlns:p14="http://schemas.microsoft.com/office/powerpoint/2010/main" val="3709193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Assumptions for Data processing</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1690688"/>
            <a:ext cx="10515600" cy="4394802"/>
          </a:xfrm>
        </p:spPr>
        <p:txBody>
          <a:bodyPr>
            <a:normAutofit/>
          </a:bodyPr>
          <a:lstStyle/>
          <a:p>
            <a:pPr marL="0" indent="0">
              <a:buNone/>
            </a:pPr>
            <a:r>
              <a:rPr lang="en-GB" dirty="0"/>
              <a:t>Due to some issues with the data supplied, some data was excluded from processing and analysis to avoid skewing results. The data excluded includes:</a:t>
            </a:r>
          </a:p>
          <a:p>
            <a:endParaRPr lang="en-GB" dirty="0"/>
          </a:p>
          <a:p>
            <a:pPr marL="171450" indent="-171450">
              <a:buFont typeface="Arial" panose="020B0604020202020204" pitchFamily="34" charset="0"/>
              <a:buChar char="•"/>
            </a:pPr>
            <a:r>
              <a:rPr lang="en-GB" sz="2800" dirty="0"/>
              <a:t>Rides where the start station or end station location were null</a:t>
            </a:r>
          </a:p>
          <a:p>
            <a:pPr marL="171450" indent="-171450">
              <a:buFont typeface="Arial" panose="020B0604020202020204" pitchFamily="34" charset="0"/>
              <a:buChar char="•"/>
            </a:pPr>
            <a:r>
              <a:rPr lang="en-GB" sz="2800" dirty="0"/>
              <a:t>Rides where the start date was after the end date</a:t>
            </a:r>
          </a:p>
          <a:p>
            <a:pPr marL="171450" indent="-171450">
              <a:buFont typeface="Arial" panose="020B0604020202020204" pitchFamily="34" charset="0"/>
              <a:buChar char="•"/>
            </a:pPr>
            <a:r>
              <a:rPr lang="en-GB" sz="2800" dirty="0"/>
              <a:t>Ride lengths that were less than or equal to 0 minutes</a:t>
            </a:r>
          </a:p>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218938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Queries</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1690687"/>
            <a:ext cx="11262360" cy="4802187"/>
          </a:xfrm>
        </p:spPr>
        <p:txBody>
          <a:bodyPr>
            <a:normAutofit fontScale="77500" lnSpcReduction="20000"/>
          </a:bodyPr>
          <a:lstStyle/>
          <a:p>
            <a:r>
              <a:rPr lang="en-GB" dirty="0"/>
              <a:t>Why are the naming of station ids not consistent some are numeric, some are alpha numeric?</a:t>
            </a:r>
          </a:p>
          <a:p>
            <a:r>
              <a:rPr lang="en-GB" dirty="0"/>
              <a:t>Should we include rides that are length of 0 min or less?</a:t>
            </a:r>
          </a:p>
          <a:p>
            <a:r>
              <a:rPr lang="en-GB" dirty="0"/>
              <a:t>Should we include rides that have no end location?</a:t>
            </a:r>
          </a:p>
          <a:p>
            <a:r>
              <a:rPr lang="en-GB" dirty="0"/>
              <a:t>Why are </a:t>
            </a:r>
            <a:r>
              <a:rPr lang="en-GB" dirty="0" err="1"/>
              <a:t>ride_ids</a:t>
            </a:r>
            <a:r>
              <a:rPr lang="en-GB" dirty="0"/>
              <a:t> not unique?</a:t>
            </a:r>
          </a:p>
          <a:p>
            <a:r>
              <a:rPr lang="en-GB" dirty="0"/>
              <a:t>Should we just focus on rides that took place using a </a:t>
            </a:r>
            <a:r>
              <a:rPr lang="en-GB" dirty="0" err="1"/>
              <a:t>docked_bike</a:t>
            </a:r>
            <a:r>
              <a:rPr lang="en-GB" dirty="0"/>
              <a:t>?</a:t>
            </a:r>
          </a:p>
          <a:p>
            <a:r>
              <a:rPr lang="en-GB" dirty="0"/>
              <a:t>When we refer to stations, are they docking stations or stations where bikes can be collected e.g. including electric/classic bikes?</a:t>
            </a:r>
          </a:p>
          <a:p>
            <a:r>
              <a:rPr lang="en-GB" dirty="0"/>
              <a:t>We have conducted an analysis of data from January 2021 through to December 2021, and, therefore have included rides which started in December 2021 but ended in January 2022, should these be excluded from future analysis?</a:t>
            </a:r>
          </a:p>
          <a:p>
            <a:r>
              <a:rPr lang="en-GB" dirty="0"/>
              <a:t>What is the battery life of electric bikes, is this inhibiting longer journey times by some users?</a:t>
            </a:r>
          </a:p>
          <a:p>
            <a:r>
              <a:rPr lang="en-GB" dirty="0"/>
              <a:t>Are some users put off by electric bikes due to lack of awareness of battery life</a:t>
            </a:r>
          </a:p>
          <a:p>
            <a:endParaRPr lang="en-GB" dirty="0"/>
          </a:p>
        </p:txBody>
      </p:sp>
    </p:spTree>
    <p:extLst>
      <p:ext uri="{BB962C8B-B14F-4D97-AF65-F5344CB8AC3E}">
        <p14:creationId xmlns:p14="http://schemas.microsoft.com/office/powerpoint/2010/main" val="391980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Data Preparation</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1690688"/>
            <a:ext cx="10515600" cy="4394802"/>
          </a:xfrm>
        </p:spPr>
        <p:txBody>
          <a:bodyPr>
            <a:normAutofit/>
          </a:bodyPr>
          <a:lstStyle/>
          <a:p>
            <a:pPr marL="0" indent="0">
              <a:buNone/>
            </a:pPr>
            <a:r>
              <a:rPr lang="en-GB" sz="2000" dirty="0"/>
              <a:t>The data was downloaded from </a:t>
            </a:r>
            <a:r>
              <a:rPr lang="en-GB" sz="2000" dirty="0" err="1"/>
              <a:t>Cyclistic</a:t>
            </a:r>
            <a:r>
              <a:rPr lang="en-GB" sz="2000" dirty="0"/>
              <a:t> data </a:t>
            </a:r>
            <a:r>
              <a:rPr lang="en-GB" sz="2000" dirty="0">
                <a:hlinkClick r:id="rId3"/>
              </a:rPr>
              <a:t>site</a:t>
            </a:r>
            <a:r>
              <a:rPr lang="en-GB" sz="2000" dirty="0"/>
              <a:t> in csv file format and ingested into SQL Sever Management Studio alongside Tableau to create data visualisations. </a:t>
            </a:r>
          </a:p>
          <a:p>
            <a:pPr marL="0" indent="0">
              <a:buNone/>
            </a:pPr>
            <a:r>
              <a:rPr lang="en-GB" sz="2000" dirty="0"/>
              <a:t>It is assumed the data is credible as it was compiled and published by the </a:t>
            </a:r>
            <a:r>
              <a:rPr lang="en-GB" sz="2000" dirty="0" err="1"/>
              <a:t>Cyclistic</a:t>
            </a:r>
            <a:r>
              <a:rPr lang="en-GB" sz="2000" dirty="0"/>
              <a:t> organisation</a:t>
            </a:r>
          </a:p>
          <a:p>
            <a:pPr marL="0" indent="0">
              <a:buNone/>
            </a:pPr>
            <a:endParaRPr lang="en-GB" sz="2000" dirty="0"/>
          </a:p>
          <a:p>
            <a:pPr marL="0" indent="0">
              <a:buNone/>
            </a:pPr>
            <a:r>
              <a:rPr lang="en-GB" sz="2000" dirty="0"/>
              <a:t>Period covered was from January 2021 through to December 2021</a:t>
            </a:r>
          </a:p>
          <a:p>
            <a:pPr marL="0" indent="0">
              <a:buNone/>
            </a:pPr>
            <a:endParaRPr lang="en-GB" sz="2000" dirty="0"/>
          </a:p>
          <a:p>
            <a:pPr marL="0" indent="0">
              <a:buNone/>
            </a:pPr>
            <a:r>
              <a:rPr lang="en-GB" sz="2000" dirty="0"/>
              <a:t>Data anomalies were cleaned where possible, however, a number of queries have arisen which will need to be discussed with </a:t>
            </a:r>
            <a:r>
              <a:rPr lang="en-GB" sz="2000" dirty="0" err="1"/>
              <a:t>Cyclistic</a:t>
            </a:r>
            <a:r>
              <a:rPr lang="en-GB" sz="2000" dirty="0"/>
              <a:t> to support more effective analysis, these are noted in the appendix</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p:txBody>
      </p:sp>
    </p:spTree>
    <p:extLst>
      <p:ext uri="{BB962C8B-B14F-4D97-AF65-F5344CB8AC3E}">
        <p14:creationId xmlns:p14="http://schemas.microsoft.com/office/powerpoint/2010/main" val="428655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Exclusions and Additions</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1399591"/>
            <a:ext cx="10515600" cy="4954555"/>
          </a:xfrm>
        </p:spPr>
        <p:txBody>
          <a:bodyPr>
            <a:normAutofit fontScale="92500" lnSpcReduction="20000"/>
          </a:bodyPr>
          <a:lstStyle/>
          <a:p>
            <a:pPr marL="0" indent="0">
              <a:buNone/>
            </a:pPr>
            <a:r>
              <a:rPr lang="en-GB" sz="2000" dirty="0"/>
              <a:t>Data that was excluded from the analysis includes:</a:t>
            </a:r>
          </a:p>
          <a:p>
            <a:endParaRPr lang="en-GB" sz="2000" dirty="0"/>
          </a:p>
          <a:p>
            <a:pPr marL="171450" indent="-171450">
              <a:buFont typeface="Arial" panose="020B0604020202020204" pitchFamily="34" charset="0"/>
              <a:buChar char="•"/>
            </a:pPr>
            <a:r>
              <a:rPr lang="en-GB" sz="2000" dirty="0"/>
              <a:t>Rides where the start station or end station location were null</a:t>
            </a:r>
          </a:p>
          <a:p>
            <a:pPr marL="171450" indent="-171450">
              <a:buFont typeface="Arial" panose="020B0604020202020204" pitchFamily="34" charset="0"/>
              <a:buChar char="•"/>
            </a:pPr>
            <a:r>
              <a:rPr lang="en-GB" sz="2000" dirty="0"/>
              <a:t>Rides where the start date was after the end date</a:t>
            </a:r>
          </a:p>
          <a:p>
            <a:pPr marL="171450" indent="-171450">
              <a:buFont typeface="Arial" panose="020B0604020202020204" pitchFamily="34" charset="0"/>
              <a:buChar char="•"/>
            </a:pPr>
            <a:r>
              <a:rPr lang="en-GB" sz="2000" dirty="0"/>
              <a:t>Ride lengths that were less than or equal to 0 minutes</a:t>
            </a:r>
          </a:p>
          <a:p>
            <a:pPr marL="171450" indent="-171450">
              <a:buFont typeface="Arial" panose="020B0604020202020204" pitchFamily="34" charset="0"/>
              <a:buChar char="•"/>
            </a:pPr>
            <a:endParaRPr lang="en-GB" sz="2000" dirty="0"/>
          </a:p>
          <a:p>
            <a:pPr marL="0" indent="0">
              <a:buNone/>
            </a:pPr>
            <a:r>
              <a:rPr lang="en-GB" sz="2000" dirty="0"/>
              <a:t>In addition to the excluded data, some new columns were added/some columns were edited to aid analysis, these were:</a:t>
            </a:r>
          </a:p>
          <a:p>
            <a:pPr marL="0" indent="0">
              <a:buNone/>
            </a:pPr>
            <a:endParaRPr lang="en-GB" sz="2000" dirty="0"/>
          </a:p>
          <a:p>
            <a:r>
              <a:rPr lang="en-GB" sz="2000" dirty="0"/>
              <a:t>Ride length </a:t>
            </a:r>
          </a:p>
          <a:p>
            <a:r>
              <a:rPr lang="en-GB" sz="2000" dirty="0"/>
              <a:t>Weekday of the start of the ride</a:t>
            </a:r>
          </a:p>
          <a:p>
            <a:r>
              <a:rPr lang="en-GB" sz="2000" dirty="0"/>
              <a:t>Weekday of the end of the ride</a:t>
            </a:r>
          </a:p>
          <a:p>
            <a:r>
              <a:rPr lang="en-GB" sz="2000" dirty="0"/>
              <a:t>Month when the ride started</a:t>
            </a:r>
          </a:p>
          <a:p>
            <a:r>
              <a:rPr lang="en-GB" sz="2000" dirty="0"/>
              <a:t>Datatype of </a:t>
            </a:r>
            <a:r>
              <a:rPr lang="en-GB" sz="2000" dirty="0" err="1"/>
              <a:t>started_at</a:t>
            </a:r>
            <a:r>
              <a:rPr lang="en-GB" sz="2000" dirty="0"/>
              <a:t>, </a:t>
            </a:r>
            <a:r>
              <a:rPr lang="en-GB" sz="2000" dirty="0" err="1"/>
              <a:t>ended_at</a:t>
            </a:r>
            <a:r>
              <a:rPr lang="en-GB" sz="2000" dirty="0"/>
              <a:t>, </a:t>
            </a:r>
            <a:r>
              <a:rPr lang="en-GB" sz="2000" dirty="0" err="1"/>
              <a:t>start_lat</a:t>
            </a:r>
            <a:r>
              <a:rPr lang="en-GB" sz="2000" dirty="0"/>
              <a:t>, </a:t>
            </a:r>
            <a:r>
              <a:rPr lang="en-GB" sz="2000" dirty="0" err="1"/>
              <a:t>start_lng</a:t>
            </a:r>
            <a:r>
              <a:rPr lang="en-GB" sz="2000" dirty="0"/>
              <a:t>, </a:t>
            </a:r>
            <a:r>
              <a:rPr lang="en-GB" sz="2000" dirty="0" err="1"/>
              <a:t>end_lat</a:t>
            </a:r>
            <a:r>
              <a:rPr lang="en-GB" sz="2000" dirty="0"/>
              <a:t> and </a:t>
            </a:r>
            <a:r>
              <a:rPr lang="en-GB" sz="2000" dirty="0" err="1"/>
              <a:t>end_lng</a:t>
            </a:r>
            <a:r>
              <a:rPr lang="en-GB" sz="2000" dirty="0"/>
              <a:t> were updated as they were not consistent between tables </a:t>
            </a:r>
          </a:p>
          <a:p>
            <a:pPr marL="0" indent="0">
              <a:buNone/>
            </a:pPr>
            <a:endParaRPr lang="en-GB" sz="2000" dirty="0"/>
          </a:p>
          <a:p>
            <a:pPr marL="0" indent="0">
              <a:buNone/>
            </a:pPr>
            <a:endParaRPr lang="en-GB" sz="2000" dirty="0"/>
          </a:p>
          <a:p>
            <a:pPr marL="171450" indent="-171450">
              <a:buFont typeface="Arial" panose="020B0604020202020204" pitchFamily="34" charset="0"/>
              <a:buChar char="•"/>
            </a:pPr>
            <a:endParaRPr lang="en-GB" sz="2000" dirty="0"/>
          </a:p>
        </p:txBody>
      </p:sp>
    </p:spTree>
    <p:extLst>
      <p:ext uri="{BB962C8B-B14F-4D97-AF65-F5344CB8AC3E}">
        <p14:creationId xmlns:p14="http://schemas.microsoft.com/office/powerpoint/2010/main" val="126206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Exclusions and Additions</a:t>
            </a:r>
          </a:p>
        </p:txBody>
      </p:sp>
      <p:sp>
        <p:nvSpPr>
          <p:cNvPr id="3" name="Content Placeholder 2">
            <a:extLst>
              <a:ext uri="{FF2B5EF4-FFF2-40B4-BE49-F238E27FC236}">
                <a16:creationId xmlns:a16="http://schemas.microsoft.com/office/drawing/2014/main" id="{D8892B7A-ECE2-4AD7-92FB-60558FA639F0}"/>
              </a:ext>
            </a:extLst>
          </p:cNvPr>
          <p:cNvSpPr>
            <a:spLocks noGrp="1"/>
          </p:cNvSpPr>
          <p:nvPr>
            <p:ph idx="1"/>
          </p:nvPr>
        </p:nvSpPr>
        <p:spPr>
          <a:xfrm>
            <a:off x="838200" y="1399591"/>
            <a:ext cx="10515600" cy="4954555"/>
          </a:xfrm>
        </p:spPr>
        <p:txBody>
          <a:bodyPr>
            <a:normAutofit fontScale="92500" lnSpcReduction="20000"/>
          </a:bodyPr>
          <a:lstStyle/>
          <a:p>
            <a:pPr marL="0" indent="0">
              <a:buNone/>
            </a:pPr>
            <a:r>
              <a:rPr lang="en-GB" sz="2000" dirty="0"/>
              <a:t>Data that was excluded from the analysis includes:</a:t>
            </a:r>
          </a:p>
          <a:p>
            <a:endParaRPr lang="en-GB" sz="2000" dirty="0"/>
          </a:p>
          <a:p>
            <a:pPr marL="171450" indent="-171450">
              <a:buFont typeface="Arial" panose="020B0604020202020204" pitchFamily="34" charset="0"/>
              <a:buChar char="•"/>
            </a:pPr>
            <a:r>
              <a:rPr lang="en-GB" sz="2000" dirty="0"/>
              <a:t>Rides where the start station or end station location were null</a:t>
            </a:r>
          </a:p>
          <a:p>
            <a:pPr marL="171450" indent="-171450">
              <a:buFont typeface="Arial" panose="020B0604020202020204" pitchFamily="34" charset="0"/>
              <a:buChar char="•"/>
            </a:pPr>
            <a:r>
              <a:rPr lang="en-GB" sz="2000" dirty="0"/>
              <a:t>Rides where the start date was after the end date</a:t>
            </a:r>
          </a:p>
          <a:p>
            <a:pPr marL="171450" indent="-171450">
              <a:buFont typeface="Arial" panose="020B0604020202020204" pitchFamily="34" charset="0"/>
              <a:buChar char="•"/>
            </a:pPr>
            <a:r>
              <a:rPr lang="en-GB" sz="2000" dirty="0"/>
              <a:t>Ride lengths that were less than or equal to 0 minutes</a:t>
            </a:r>
          </a:p>
          <a:p>
            <a:pPr marL="171450" indent="-171450">
              <a:buFont typeface="Arial" panose="020B0604020202020204" pitchFamily="34" charset="0"/>
              <a:buChar char="•"/>
            </a:pPr>
            <a:endParaRPr lang="en-GB" sz="2000" dirty="0"/>
          </a:p>
          <a:p>
            <a:pPr marL="0" indent="0">
              <a:buNone/>
            </a:pPr>
            <a:r>
              <a:rPr lang="en-GB" sz="2000" dirty="0"/>
              <a:t>In addition to the excluded data, some new columns were added/some columns were edited to aid analysis, these were:</a:t>
            </a:r>
          </a:p>
          <a:p>
            <a:pPr marL="0" indent="0">
              <a:buNone/>
            </a:pPr>
            <a:endParaRPr lang="en-GB" sz="2000" dirty="0"/>
          </a:p>
          <a:p>
            <a:r>
              <a:rPr lang="en-GB" sz="2000" dirty="0"/>
              <a:t>Ride length </a:t>
            </a:r>
          </a:p>
          <a:p>
            <a:r>
              <a:rPr lang="en-GB" sz="2000" dirty="0"/>
              <a:t>Weekday of the start of the ride</a:t>
            </a:r>
          </a:p>
          <a:p>
            <a:r>
              <a:rPr lang="en-GB" sz="2000" dirty="0"/>
              <a:t>Weekday of the end of the ride</a:t>
            </a:r>
          </a:p>
          <a:p>
            <a:r>
              <a:rPr lang="en-GB" sz="2000" dirty="0"/>
              <a:t>Month when the ride started</a:t>
            </a:r>
          </a:p>
          <a:p>
            <a:r>
              <a:rPr lang="en-GB" sz="2000" dirty="0"/>
              <a:t>Datatype of </a:t>
            </a:r>
            <a:r>
              <a:rPr lang="en-GB" sz="2000" dirty="0" err="1"/>
              <a:t>started_at</a:t>
            </a:r>
            <a:r>
              <a:rPr lang="en-GB" sz="2000" dirty="0"/>
              <a:t>, </a:t>
            </a:r>
            <a:r>
              <a:rPr lang="en-GB" sz="2000" dirty="0" err="1"/>
              <a:t>ended_at</a:t>
            </a:r>
            <a:r>
              <a:rPr lang="en-GB" sz="2000" dirty="0"/>
              <a:t>, </a:t>
            </a:r>
            <a:r>
              <a:rPr lang="en-GB" sz="2000" dirty="0" err="1"/>
              <a:t>start_lat</a:t>
            </a:r>
            <a:r>
              <a:rPr lang="en-GB" sz="2000" dirty="0"/>
              <a:t>, </a:t>
            </a:r>
            <a:r>
              <a:rPr lang="en-GB" sz="2000" dirty="0" err="1"/>
              <a:t>start_lng</a:t>
            </a:r>
            <a:r>
              <a:rPr lang="en-GB" sz="2000" dirty="0"/>
              <a:t>, </a:t>
            </a:r>
            <a:r>
              <a:rPr lang="en-GB" sz="2000" dirty="0" err="1"/>
              <a:t>end_lat</a:t>
            </a:r>
            <a:r>
              <a:rPr lang="en-GB" sz="2000" dirty="0"/>
              <a:t> and </a:t>
            </a:r>
            <a:r>
              <a:rPr lang="en-GB" sz="2000" dirty="0" err="1"/>
              <a:t>end_lng</a:t>
            </a:r>
            <a:r>
              <a:rPr lang="en-GB" sz="2000" dirty="0"/>
              <a:t> were updated as they were not consistent between tables </a:t>
            </a:r>
          </a:p>
          <a:p>
            <a:pPr marL="0" indent="0">
              <a:buNone/>
            </a:pPr>
            <a:endParaRPr lang="en-GB" sz="2000" dirty="0"/>
          </a:p>
          <a:p>
            <a:pPr marL="0" indent="0">
              <a:buNone/>
            </a:pPr>
            <a:endParaRPr lang="en-GB" sz="2000" dirty="0"/>
          </a:p>
          <a:p>
            <a:pPr marL="171450" indent="-171450">
              <a:buFont typeface="Arial" panose="020B0604020202020204" pitchFamily="34" charset="0"/>
              <a:buChar char="•"/>
            </a:pPr>
            <a:endParaRPr lang="en-GB" sz="2000" dirty="0"/>
          </a:p>
        </p:txBody>
      </p:sp>
    </p:spTree>
    <p:extLst>
      <p:ext uri="{BB962C8B-B14F-4D97-AF65-F5344CB8AC3E}">
        <p14:creationId xmlns:p14="http://schemas.microsoft.com/office/powerpoint/2010/main" val="119454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Number of rides by rider type</a:t>
            </a:r>
          </a:p>
        </p:txBody>
      </p:sp>
      <p:pic>
        <p:nvPicPr>
          <p:cNvPr id="6" name="Picture 5">
            <a:extLst>
              <a:ext uri="{FF2B5EF4-FFF2-40B4-BE49-F238E27FC236}">
                <a16:creationId xmlns:a16="http://schemas.microsoft.com/office/drawing/2014/main" id="{CC4B6AEF-914D-AB5B-960B-B99E7EC671CA}"/>
              </a:ext>
            </a:extLst>
          </p:cNvPr>
          <p:cNvPicPr>
            <a:picLocks noChangeAspect="1"/>
          </p:cNvPicPr>
          <p:nvPr/>
        </p:nvPicPr>
        <p:blipFill>
          <a:blip r:embed="rId3"/>
          <a:stretch>
            <a:fillRect/>
          </a:stretch>
        </p:blipFill>
        <p:spPr>
          <a:xfrm>
            <a:off x="6828155" y="2593165"/>
            <a:ext cx="5303520" cy="3210439"/>
          </a:xfrm>
          <a:prstGeom prst="rect">
            <a:avLst/>
          </a:prstGeom>
        </p:spPr>
      </p:pic>
      <p:pic>
        <p:nvPicPr>
          <p:cNvPr id="8" name="Picture 7">
            <a:extLst>
              <a:ext uri="{FF2B5EF4-FFF2-40B4-BE49-F238E27FC236}">
                <a16:creationId xmlns:a16="http://schemas.microsoft.com/office/drawing/2014/main" id="{A2248E78-C730-ED40-209C-96A0EEECE88C}"/>
              </a:ext>
            </a:extLst>
          </p:cNvPr>
          <p:cNvPicPr>
            <a:picLocks noChangeAspect="1"/>
          </p:cNvPicPr>
          <p:nvPr/>
        </p:nvPicPr>
        <p:blipFill rotWithShape="1">
          <a:blip r:embed="rId4"/>
          <a:srcRect/>
          <a:stretch/>
        </p:blipFill>
        <p:spPr>
          <a:xfrm>
            <a:off x="9885362" y="1501737"/>
            <a:ext cx="1666875" cy="695325"/>
          </a:xfrm>
          <a:prstGeom prst="rect">
            <a:avLst/>
          </a:prstGeom>
        </p:spPr>
      </p:pic>
      <p:pic>
        <p:nvPicPr>
          <p:cNvPr id="12" name="Picture 11">
            <a:extLst>
              <a:ext uri="{FF2B5EF4-FFF2-40B4-BE49-F238E27FC236}">
                <a16:creationId xmlns:a16="http://schemas.microsoft.com/office/drawing/2014/main" id="{3F88A4D6-18CC-E7FF-B525-EE4D2B014BA9}"/>
              </a:ext>
            </a:extLst>
          </p:cNvPr>
          <p:cNvPicPr>
            <a:picLocks noChangeAspect="1"/>
          </p:cNvPicPr>
          <p:nvPr/>
        </p:nvPicPr>
        <p:blipFill>
          <a:blip r:embed="rId5"/>
          <a:stretch>
            <a:fillRect/>
          </a:stretch>
        </p:blipFill>
        <p:spPr>
          <a:xfrm>
            <a:off x="5180822" y="1670723"/>
            <a:ext cx="1830355" cy="4787583"/>
          </a:xfrm>
          <a:prstGeom prst="rect">
            <a:avLst/>
          </a:prstGeom>
        </p:spPr>
      </p:pic>
      <p:sp>
        <p:nvSpPr>
          <p:cNvPr id="10" name="TextBox 9">
            <a:extLst>
              <a:ext uri="{FF2B5EF4-FFF2-40B4-BE49-F238E27FC236}">
                <a16:creationId xmlns:a16="http://schemas.microsoft.com/office/drawing/2014/main" id="{B0D77232-A1E1-7C15-0AEB-70043A21C8C0}"/>
              </a:ext>
            </a:extLst>
          </p:cNvPr>
          <p:cNvSpPr txBox="1"/>
          <p:nvPr/>
        </p:nvSpPr>
        <p:spPr>
          <a:xfrm>
            <a:off x="838200" y="1565199"/>
            <a:ext cx="3708400" cy="646331"/>
          </a:xfrm>
          <a:prstGeom prst="rect">
            <a:avLst/>
          </a:prstGeom>
          <a:noFill/>
        </p:spPr>
        <p:txBody>
          <a:bodyPr wrap="square" rtlCol="0">
            <a:spAutoFit/>
          </a:bodyPr>
          <a:lstStyle/>
          <a:p>
            <a:r>
              <a:rPr lang="en-GB" dirty="0"/>
              <a:t>Annual members exceeded the number of casual riders in 2021</a:t>
            </a:r>
          </a:p>
        </p:txBody>
      </p:sp>
    </p:spTree>
    <p:extLst>
      <p:ext uri="{BB962C8B-B14F-4D97-AF65-F5344CB8AC3E}">
        <p14:creationId xmlns:p14="http://schemas.microsoft.com/office/powerpoint/2010/main" val="78703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Number of trips by month and rider type</a:t>
            </a:r>
          </a:p>
        </p:txBody>
      </p:sp>
      <p:pic>
        <p:nvPicPr>
          <p:cNvPr id="4" name="Picture 3">
            <a:extLst>
              <a:ext uri="{FF2B5EF4-FFF2-40B4-BE49-F238E27FC236}">
                <a16:creationId xmlns:a16="http://schemas.microsoft.com/office/drawing/2014/main" id="{720BEB35-1639-E49E-4468-A85CDB5C2532}"/>
              </a:ext>
            </a:extLst>
          </p:cNvPr>
          <p:cNvPicPr>
            <a:picLocks noChangeAspect="1"/>
          </p:cNvPicPr>
          <p:nvPr/>
        </p:nvPicPr>
        <p:blipFill>
          <a:blip r:embed="rId3"/>
          <a:stretch>
            <a:fillRect/>
          </a:stretch>
        </p:blipFill>
        <p:spPr>
          <a:xfrm>
            <a:off x="4678576" y="1459412"/>
            <a:ext cx="7392955" cy="5175068"/>
          </a:xfrm>
          <a:prstGeom prst="rect">
            <a:avLst/>
          </a:prstGeom>
        </p:spPr>
      </p:pic>
      <p:sp>
        <p:nvSpPr>
          <p:cNvPr id="5" name="TextBox 4">
            <a:extLst>
              <a:ext uri="{FF2B5EF4-FFF2-40B4-BE49-F238E27FC236}">
                <a16:creationId xmlns:a16="http://schemas.microsoft.com/office/drawing/2014/main" id="{4A251550-77E4-29C2-8F7B-8514FD4A5812}"/>
              </a:ext>
            </a:extLst>
          </p:cNvPr>
          <p:cNvSpPr txBox="1"/>
          <p:nvPr/>
        </p:nvSpPr>
        <p:spPr>
          <a:xfrm>
            <a:off x="838200" y="1690688"/>
            <a:ext cx="3708400" cy="4401205"/>
          </a:xfrm>
          <a:prstGeom prst="rect">
            <a:avLst/>
          </a:prstGeom>
          <a:noFill/>
        </p:spPr>
        <p:txBody>
          <a:bodyPr wrap="square" rtlCol="0">
            <a:spAutoFit/>
          </a:bodyPr>
          <a:lstStyle/>
          <a:p>
            <a:r>
              <a:rPr lang="en-GB" sz="1400" dirty="0"/>
              <a:t>Generally the number of annual member riders exceeded the number of casual riders</a:t>
            </a:r>
          </a:p>
          <a:p>
            <a:endParaRPr lang="en-GB" sz="1400" dirty="0"/>
          </a:p>
          <a:p>
            <a:r>
              <a:rPr lang="en-GB" sz="1400" dirty="0"/>
              <a:t>This is with the exception of the following months where casual riders exceed annual members:</a:t>
            </a:r>
          </a:p>
          <a:p>
            <a:endParaRPr lang="en-GB" sz="1400" dirty="0"/>
          </a:p>
          <a:p>
            <a:pPr marL="285750" indent="-285750">
              <a:buFont typeface="Arial" panose="020B0604020202020204" pitchFamily="34" charset="0"/>
              <a:buChar char="•"/>
            </a:pPr>
            <a:r>
              <a:rPr lang="en-GB" sz="1400" dirty="0"/>
              <a:t>June</a:t>
            </a:r>
          </a:p>
          <a:p>
            <a:pPr marL="285750" indent="-285750">
              <a:buFont typeface="Arial" panose="020B0604020202020204" pitchFamily="34" charset="0"/>
              <a:buChar char="•"/>
            </a:pPr>
            <a:r>
              <a:rPr lang="en-GB" sz="1400" dirty="0"/>
              <a:t>July</a:t>
            </a:r>
          </a:p>
          <a:p>
            <a:pPr marL="285750" indent="-285750">
              <a:buFont typeface="Arial" panose="020B0604020202020204" pitchFamily="34" charset="0"/>
              <a:buChar char="•"/>
            </a:pPr>
            <a:r>
              <a:rPr lang="en-GB" sz="1400" dirty="0"/>
              <a:t>August</a:t>
            </a:r>
          </a:p>
          <a:p>
            <a:pPr marL="285750" indent="-285750">
              <a:buFont typeface="Arial" panose="020B0604020202020204" pitchFamily="34" charset="0"/>
              <a:buChar char="•"/>
            </a:pPr>
            <a:r>
              <a:rPr lang="en-GB" sz="1400" dirty="0"/>
              <a:t>October</a:t>
            </a:r>
          </a:p>
          <a:p>
            <a:pPr marL="285750" indent="-285750">
              <a:buFont typeface="Arial" panose="020B0604020202020204" pitchFamily="34" charset="0"/>
              <a:buChar char="•"/>
            </a:pPr>
            <a:endParaRPr lang="en-GB" sz="1400" dirty="0"/>
          </a:p>
          <a:p>
            <a:r>
              <a:rPr lang="en-GB" sz="1400" dirty="0"/>
              <a:t>It would appear that during summer months larger numbers of casual riders use </a:t>
            </a:r>
            <a:r>
              <a:rPr lang="en-GB" sz="1400" dirty="0" err="1"/>
              <a:t>Cyclistic</a:t>
            </a:r>
            <a:endParaRPr lang="en-GB" sz="1400" dirty="0"/>
          </a:p>
          <a:p>
            <a:endParaRPr lang="en-GB" sz="1400" dirty="0"/>
          </a:p>
          <a:p>
            <a:r>
              <a:rPr lang="en-GB" sz="1400" dirty="0"/>
              <a:t>Further research will need to be conducted to understand if these trends match across different years</a:t>
            </a:r>
          </a:p>
        </p:txBody>
      </p:sp>
    </p:spTree>
    <p:extLst>
      <p:ext uri="{BB962C8B-B14F-4D97-AF65-F5344CB8AC3E}">
        <p14:creationId xmlns:p14="http://schemas.microsoft.com/office/powerpoint/2010/main" val="298944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Number of trips by weekday and rider type</a:t>
            </a:r>
          </a:p>
        </p:txBody>
      </p:sp>
      <p:pic>
        <p:nvPicPr>
          <p:cNvPr id="4" name="Picture 3">
            <a:extLst>
              <a:ext uri="{FF2B5EF4-FFF2-40B4-BE49-F238E27FC236}">
                <a16:creationId xmlns:a16="http://schemas.microsoft.com/office/drawing/2014/main" id="{A61546FD-514F-F937-69BF-E093F0A4A82D}"/>
              </a:ext>
            </a:extLst>
          </p:cNvPr>
          <p:cNvPicPr>
            <a:picLocks noChangeAspect="1"/>
          </p:cNvPicPr>
          <p:nvPr/>
        </p:nvPicPr>
        <p:blipFill>
          <a:blip r:embed="rId3"/>
          <a:stretch>
            <a:fillRect/>
          </a:stretch>
        </p:blipFill>
        <p:spPr>
          <a:xfrm>
            <a:off x="5684520" y="1690688"/>
            <a:ext cx="6218329" cy="4870580"/>
          </a:xfrm>
          <a:prstGeom prst="rect">
            <a:avLst/>
          </a:prstGeom>
        </p:spPr>
      </p:pic>
      <p:sp>
        <p:nvSpPr>
          <p:cNvPr id="7" name="TextBox 6">
            <a:extLst>
              <a:ext uri="{FF2B5EF4-FFF2-40B4-BE49-F238E27FC236}">
                <a16:creationId xmlns:a16="http://schemas.microsoft.com/office/drawing/2014/main" id="{02ADDC33-2A2A-3FBB-723E-5F4924C48C96}"/>
              </a:ext>
            </a:extLst>
          </p:cNvPr>
          <p:cNvSpPr txBox="1"/>
          <p:nvPr/>
        </p:nvSpPr>
        <p:spPr>
          <a:xfrm>
            <a:off x="838200" y="1690688"/>
            <a:ext cx="4846320" cy="4832092"/>
          </a:xfrm>
          <a:prstGeom prst="rect">
            <a:avLst/>
          </a:prstGeom>
          <a:noFill/>
        </p:spPr>
        <p:txBody>
          <a:bodyPr wrap="square" rtlCol="0">
            <a:spAutoFit/>
          </a:bodyPr>
          <a:lstStyle/>
          <a:p>
            <a:r>
              <a:rPr lang="en-GB" sz="1400" dirty="0"/>
              <a:t>Generally the number of annual member riders exceeded the number of casual riders</a:t>
            </a:r>
          </a:p>
          <a:p>
            <a:endParaRPr lang="en-GB" sz="1400" dirty="0"/>
          </a:p>
          <a:p>
            <a:r>
              <a:rPr lang="en-GB" sz="1400" dirty="0"/>
              <a:t>This is with the exception of the following days where casual riders exceed annual members:</a:t>
            </a:r>
          </a:p>
          <a:p>
            <a:endParaRPr lang="en-GB" sz="1400" dirty="0"/>
          </a:p>
          <a:p>
            <a:pPr marL="285750" indent="-285750">
              <a:buFont typeface="Arial" panose="020B0604020202020204" pitchFamily="34" charset="0"/>
              <a:buChar char="•"/>
            </a:pPr>
            <a:r>
              <a:rPr lang="en-GB" sz="1400" dirty="0"/>
              <a:t>Saturday</a:t>
            </a:r>
          </a:p>
          <a:p>
            <a:pPr marL="285750" indent="-285750">
              <a:buFont typeface="Arial" panose="020B0604020202020204" pitchFamily="34" charset="0"/>
              <a:buChar char="•"/>
            </a:pPr>
            <a:r>
              <a:rPr lang="en-GB" sz="1400" dirty="0"/>
              <a:t>Sunday</a:t>
            </a:r>
          </a:p>
          <a:p>
            <a:pPr marL="285750" indent="-285750">
              <a:buFont typeface="Arial" panose="020B0604020202020204" pitchFamily="34" charset="0"/>
              <a:buChar char="•"/>
            </a:pPr>
            <a:endParaRPr lang="en-GB" sz="1400" dirty="0"/>
          </a:p>
          <a:p>
            <a:r>
              <a:rPr lang="en-GB" sz="1400" dirty="0"/>
              <a:t>It would appear that during the weekend more casual members avail of </a:t>
            </a:r>
            <a:r>
              <a:rPr lang="en-GB" sz="1400" dirty="0" err="1"/>
              <a:t>Cyclistic</a:t>
            </a:r>
            <a:r>
              <a:rPr lang="en-GB" sz="1400" dirty="0"/>
              <a:t> services</a:t>
            </a:r>
          </a:p>
          <a:p>
            <a:endParaRPr lang="en-GB" sz="1400" dirty="0"/>
          </a:p>
          <a:p>
            <a:r>
              <a:rPr lang="en-GB" sz="1400" dirty="0"/>
              <a:t>Trips across the week are relatively consistent for </a:t>
            </a:r>
            <a:r>
              <a:rPr lang="en-GB" sz="1400" dirty="0" err="1"/>
              <a:t>Cyclistic</a:t>
            </a:r>
            <a:r>
              <a:rPr lang="en-GB" sz="1400" dirty="0"/>
              <a:t> members, particularly for the working week (M-F) indicating that a number of </a:t>
            </a:r>
            <a:r>
              <a:rPr lang="en-GB" sz="1400" dirty="0" err="1"/>
              <a:t>Cyclistic</a:t>
            </a:r>
            <a:r>
              <a:rPr lang="en-GB" sz="1400" dirty="0"/>
              <a:t> annual members may use </a:t>
            </a:r>
            <a:r>
              <a:rPr lang="en-GB" sz="1400" dirty="0" err="1"/>
              <a:t>Cyclistic</a:t>
            </a:r>
            <a:r>
              <a:rPr lang="en-GB" sz="1400" dirty="0"/>
              <a:t> services to travel to work. </a:t>
            </a:r>
          </a:p>
          <a:p>
            <a:endParaRPr lang="en-GB" sz="1400" dirty="0"/>
          </a:p>
          <a:p>
            <a:r>
              <a:rPr lang="en-GB" sz="1400" dirty="0"/>
              <a:t>Further research will need to be conducted to understand if these trends match across different years and research should be done to understand how </a:t>
            </a:r>
            <a:r>
              <a:rPr lang="en-GB" sz="1400" dirty="0" err="1"/>
              <a:t>cyclistic</a:t>
            </a:r>
            <a:r>
              <a:rPr lang="en-GB" sz="1400" dirty="0"/>
              <a:t> members use </a:t>
            </a:r>
            <a:r>
              <a:rPr lang="en-GB" sz="1400" dirty="0" err="1"/>
              <a:t>cyclistic</a:t>
            </a:r>
            <a:r>
              <a:rPr lang="en-GB" sz="1400" dirty="0"/>
              <a:t> e.g. for leisure, work or exercise etc. </a:t>
            </a:r>
          </a:p>
        </p:txBody>
      </p:sp>
    </p:spTree>
    <p:extLst>
      <p:ext uri="{BB962C8B-B14F-4D97-AF65-F5344CB8AC3E}">
        <p14:creationId xmlns:p14="http://schemas.microsoft.com/office/powerpoint/2010/main" val="1505669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7AF0-84B4-4781-8228-30CC3974523D}"/>
              </a:ext>
            </a:extLst>
          </p:cNvPr>
          <p:cNvSpPr>
            <a:spLocks noGrp="1"/>
          </p:cNvSpPr>
          <p:nvPr>
            <p:ph type="title"/>
          </p:nvPr>
        </p:nvSpPr>
        <p:spPr/>
        <p:txBody>
          <a:bodyPr/>
          <a:lstStyle/>
          <a:p>
            <a:r>
              <a:rPr lang="en-GB" dirty="0"/>
              <a:t>Number of trips by time of day and rider type</a:t>
            </a:r>
          </a:p>
        </p:txBody>
      </p:sp>
      <p:pic>
        <p:nvPicPr>
          <p:cNvPr id="4" name="Picture 3">
            <a:extLst>
              <a:ext uri="{FF2B5EF4-FFF2-40B4-BE49-F238E27FC236}">
                <a16:creationId xmlns:a16="http://schemas.microsoft.com/office/drawing/2014/main" id="{F897EEBD-33DE-023B-6C4B-AC2AB9C170A1}"/>
              </a:ext>
            </a:extLst>
          </p:cNvPr>
          <p:cNvPicPr>
            <a:picLocks noChangeAspect="1"/>
          </p:cNvPicPr>
          <p:nvPr/>
        </p:nvPicPr>
        <p:blipFill>
          <a:blip r:embed="rId3"/>
          <a:stretch>
            <a:fillRect/>
          </a:stretch>
        </p:blipFill>
        <p:spPr>
          <a:xfrm>
            <a:off x="4644736" y="1445956"/>
            <a:ext cx="7351882" cy="5076824"/>
          </a:xfrm>
          <a:prstGeom prst="rect">
            <a:avLst/>
          </a:prstGeom>
        </p:spPr>
      </p:pic>
      <p:sp>
        <p:nvSpPr>
          <p:cNvPr id="5" name="TextBox 4">
            <a:extLst>
              <a:ext uri="{FF2B5EF4-FFF2-40B4-BE49-F238E27FC236}">
                <a16:creationId xmlns:a16="http://schemas.microsoft.com/office/drawing/2014/main" id="{C0ACC092-0F5B-7EBA-F333-7E342D6D5124}"/>
              </a:ext>
            </a:extLst>
          </p:cNvPr>
          <p:cNvSpPr txBox="1"/>
          <p:nvPr/>
        </p:nvSpPr>
        <p:spPr>
          <a:xfrm>
            <a:off x="838200" y="1690688"/>
            <a:ext cx="3806536" cy="4185761"/>
          </a:xfrm>
          <a:prstGeom prst="rect">
            <a:avLst/>
          </a:prstGeom>
          <a:noFill/>
        </p:spPr>
        <p:txBody>
          <a:bodyPr wrap="square" rtlCol="0">
            <a:spAutoFit/>
          </a:bodyPr>
          <a:lstStyle/>
          <a:p>
            <a:r>
              <a:rPr lang="en-GB" sz="1400" dirty="0"/>
              <a:t>Tying in with the previous analysis it would appear that annual members use </a:t>
            </a:r>
            <a:r>
              <a:rPr lang="en-GB" sz="1400" dirty="0" err="1"/>
              <a:t>cyclistic</a:t>
            </a:r>
            <a:r>
              <a:rPr lang="en-GB" sz="1400" dirty="0"/>
              <a:t> services more between the hours of 6am and 9am and between 4pm and 7pm. Inferring that </a:t>
            </a:r>
            <a:r>
              <a:rPr lang="en-GB" sz="1400" dirty="0" err="1"/>
              <a:t>cyclistic</a:t>
            </a:r>
            <a:r>
              <a:rPr lang="en-GB" sz="1400" dirty="0"/>
              <a:t> services are mainly used for annual member’s work commutes. </a:t>
            </a:r>
          </a:p>
          <a:p>
            <a:endParaRPr lang="en-GB" sz="1400" dirty="0"/>
          </a:p>
          <a:p>
            <a:r>
              <a:rPr lang="en-GB" sz="1400" dirty="0"/>
              <a:t>Casual users tend to exceed annual member usage during the later hours of the day e.g. 9pm-midnight and the earlier hours of the morning e.g. 1 am-4am indicating that some casual riders utilise </a:t>
            </a:r>
            <a:r>
              <a:rPr lang="en-GB" sz="1400" dirty="0" err="1"/>
              <a:t>cyclistic</a:t>
            </a:r>
            <a:r>
              <a:rPr lang="en-GB" sz="1400" dirty="0"/>
              <a:t> services for leisure/exercise. Casual riders tend to also have high bike usage during the afternoon</a:t>
            </a:r>
          </a:p>
          <a:p>
            <a:endParaRPr lang="en-GB" sz="1400" dirty="0"/>
          </a:p>
          <a:p>
            <a:r>
              <a:rPr lang="en-GB" sz="1400" dirty="0"/>
              <a:t>Number of trips during the day peaks at 5pm </a:t>
            </a:r>
          </a:p>
        </p:txBody>
      </p:sp>
    </p:spTree>
    <p:extLst>
      <p:ext uri="{BB962C8B-B14F-4D97-AF65-F5344CB8AC3E}">
        <p14:creationId xmlns:p14="http://schemas.microsoft.com/office/powerpoint/2010/main" val="3065734273"/>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138228</TotalTime>
  <Words>1518</Words>
  <Application>Microsoft Office PowerPoint</Application>
  <PresentationFormat>Widescreen</PresentationFormat>
  <Paragraphs>153</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Univers</vt:lpstr>
      <vt:lpstr>GradientVTI</vt:lpstr>
      <vt:lpstr>Cyclistic: a bike usage analysis</vt:lpstr>
      <vt:lpstr>Objective</vt:lpstr>
      <vt:lpstr>Data Preparation</vt:lpstr>
      <vt:lpstr>Exclusions and Additions</vt:lpstr>
      <vt:lpstr>Exclusions and Additions</vt:lpstr>
      <vt:lpstr>Number of rides by rider type</vt:lpstr>
      <vt:lpstr>Number of trips by month and rider type</vt:lpstr>
      <vt:lpstr>Number of trips by weekday and rider type</vt:lpstr>
      <vt:lpstr>Number of trips by time of day and rider type</vt:lpstr>
      <vt:lpstr>Trips by duration and rider type</vt:lpstr>
      <vt:lpstr>Trips by duration and rider type</vt:lpstr>
      <vt:lpstr>Bike Type Usage by rider type</vt:lpstr>
      <vt:lpstr>Most popular trips by location</vt:lpstr>
      <vt:lpstr>Geographical spread of Cyclistic Users  Part 1</vt:lpstr>
      <vt:lpstr>Geographical spread of Cyclistic Users part 2</vt:lpstr>
      <vt:lpstr>Geographical spread of Cyclistic Users part 3</vt:lpstr>
      <vt:lpstr>Overall Takeaways</vt:lpstr>
      <vt:lpstr>Recommendations</vt:lpstr>
      <vt:lpstr>Next steps</vt:lpstr>
      <vt:lpstr>Assumptions for Data processing</vt:lpstr>
      <vt:lpstr>Queries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Meikle</dc:creator>
  <cp:lastModifiedBy>Adam Meikle</cp:lastModifiedBy>
  <cp:revision>19</cp:revision>
  <dcterms:created xsi:type="dcterms:W3CDTF">2022-04-11T19:01:36Z</dcterms:created>
  <dcterms:modified xsi:type="dcterms:W3CDTF">2022-08-07T13:28:53Z</dcterms:modified>
</cp:coreProperties>
</file>